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charts/chart10.xml" ContentType="application/vnd.openxmlformats-officedocument.drawingml.chart+xml"/>
  <Override PartName="/ppt/charts/chart13.xml" ContentType="application/vnd.openxmlformats-officedocument.drawingml.chart+xml"/>
  <Override PartName="/ppt/diagrams/colors3.xml" ContentType="application/vnd.openxmlformats-officedocument.drawingml.diagramColors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drawing5.xml" ContentType="application/vnd.ms-office.drawingml.diagramDrawing+xml"/>
  <Override PartName="/ppt/diagrams/drawing1.xml" ContentType="application/vnd.ms-office.drawingml.diagramDrawing+xml"/>
  <Override PartName="/ppt/diagrams/drawing2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8"/>
  </p:notesMasterIdLst>
  <p:sldIdLst>
    <p:sldId id="256" r:id="rId2"/>
    <p:sldId id="264" r:id="rId3"/>
    <p:sldId id="338" r:id="rId4"/>
    <p:sldId id="339" r:id="rId5"/>
    <p:sldId id="342" r:id="rId6"/>
    <p:sldId id="343" r:id="rId7"/>
    <p:sldId id="344" r:id="rId8"/>
    <p:sldId id="345" r:id="rId9"/>
    <p:sldId id="347" r:id="rId10"/>
    <p:sldId id="358" r:id="rId11"/>
    <p:sldId id="356" r:id="rId12"/>
    <p:sldId id="317" r:id="rId13"/>
    <p:sldId id="334" r:id="rId14"/>
    <p:sldId id="349" r:id="rId15"/>
    <p:sldId id="320" r:id="rId16"/>
    <p:sldId id="322" r:id="rId17"/>
    <p:sldId id="321" r:id="rId18"/>
    <p:sldId id="336" r:id="rId19"/>
    <p:sldId id="359" r:id="rId20"/>
    <p:sldId id="337" r:id="rId21"/>
    <p:sldId id="360" r:id="rId22"/>
    <p:sldId id="350" r:id="rId23"/>
    <p:sldId id="325" r:id="rId24"/>
    <p:sldId id="329" r:id="rId25"/>
    <p:sldId id="355" r:id="rId26"/>
    <p:sldId id="354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CFFFF"/>
    <a:srgbClr val="66FFFF"/>
    <a:srgbClr val="32EE7A"/>
    <a:srgbClr val="FF99FF"/>
    <a:srgbClr val="FFFF00"/>
    <a:srgbClr val="FF7C80"/>
    <a:srgbClr val="FF33CC"/>
    <a:srgbClr val="9966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82" autoAdjust="0"/>
    <p:restoredTop sz="82933" autoAdjust="0"/>
  </p:normalViewPr>
  <p:slideViewPr>
    <p:cSldViewPr>
      <p:cViewPr>
        <p:scale>
          <a:sx n="100" d="100"/>
          <a:sy n="100" d="100"/>
        </p:scale>
        <p:origin x="-13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4.0760659634528247E-2"/>
          <c:y val="0"/>
          <c:w val="0.95923930427210069"/>
          <c:h val="0.767221752715282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3103969161304701E-2"/>
                  <c:y val="9.021497614568123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ru-RU" sz="2000" b="1" dirty="0" smtClean="0"/>
                      <a:t>55,6</a:t>
                    </a:r>
                    <a:r>
                      <a:rPr lang="ru-RU" b="1" dirty="0" smtClean="0"/>
                      <a:t> </a:t>
                    </a:r>
                  </a:p>
                  <a:p>
                    <a:r>
                      <a:rPr lang="ru-RU" b="1" dirty="0" smtClean="0"/>
                      <a:t>млн. рублей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dirty="0" smtClean="0"/>
                      <a:t>144,7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155.6</c:v>
                </c:pt>
                <c:pt idx="1">
                  <c:v>144.69999999999999</c:v>
                </c:pt>
              </c:numCache>
            </c:numRef>
          </c:val>
        </c:ser>
        <c:dLbls>
          <c:showVal val="1"/>
        </c:dLbls>
        <c:gapWidth val="3"/>
        <c:gapDepth val="70"/>
        <c:shape val="cone"/>
        <c:axId val="87172608"/>
        <c:axId val="87174144"/>
        <c:axId val="0"/>
      </c:bar3DChart>
      <c:catAx>
        <c:axId val="871726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500"/>
            </a:pPr>
            <a:endParaRPr lang="ru-RU"/>
          </a:p>
        </c:txPr>
        <c:crossAx val="87174144"/>
        <c:crosses val="autoZero"/>
        <c:auto val="1"/>
        <c:lblAlgn val="ctr"/>
        <c:lblOffset val="100"/>
      </c:catAx>
      <c:valAx>
        <c:axId val="87174144"/>
        <c:scaling>
          <c:orientation val="minMax"/>
        </c:scaling>
        <c:delete val="1"/>
        <c:axPos val="l"/>
        <c:numFmt formatCode="General" sourceLinked="1"/>
        <c:tickLblPos val="none"/>
        <c:crossAx val="87172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spPr>
              <a:solidFill>
                <a:srgbClr val="00FF99"/>
              </a:solidFill>
            </c:spPr>
          </c:dPt>
          <c:dLbls>
            <c:dLbl>
              <c:idx val="0"/>
              <c:layout>
                <c:manualLayout>
                  <c:x val="-7.407407407407407E-2"/>
                  <c:y val="-0.39533287577213627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6.7901234567901494E-2"/>
                  <c:y val="2.7453671928620903E-3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</c:v>
                </c:pt>
                <c:pt idx="1">
                  <c:v>Общегосударственные вопросы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Прочие расходы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0.52900000000000003</c:v>
                </c:pt>
                <c:pt idx="1">
                  <c:v>6.3E-2</c:v>
                </c:pt>
                <c:pt idx="2">
                  <c:v>9.4000000000000014E-2</c:v>
                </c:pt>
                <c:pt idx="3">
                  <c:v>6.6000000000000003E-2</c:v>
                </c:pt>
                <c:pt idx="4">
                  <c:v>6.0000000000000005E-2</c:v>
                </c:pt>
                <c:pt idx="5">
                  <c:v>7.3999999999999996E-2</c:v>
                </c:pt>
                <c:pt idx="6">
                  <c:v>0.114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dLbl>
              <c:idx val="0"/>
              <c:layout>
                <c:manualLayout>
                  <c:x val="-3.3839190240108875E-2"/>
                  <c:y val="-0.22137432167384274"/>
                </c:manualLayout>
              </c:layout>
              <c:showVal val="1"/>
            </c:dLbl>
            <c:dLbl>
              <c:idx val="1"/>
              <c:layout>
                <c:manualLayout>
                  <c:x val="5.8746233109750183E-2"/>
                  <c:y val="0.16661077359289392"/>
                </c:manualLayout>
              </c:layout>
              <c:showVal val="1"/>
            </c:dLbl>
            <c:dLbl>
              <c:idx val="2"/>
              <c:layout>
                <c:manualLayout>
                  <c:x val="-8.4425731505784005E-3"/>
                  <c:y val="-4.3759628085704966E-2"/>
                </c:manualLayout>
              </c:layout>
              <c:showVal val="1"/>
            </c:dLbl>
            <c:dLbl>
              <c:idx val="3"/>
              <c:layout>
                <c:manualLayout>
                  <c:x val="1.4211747837075918E-2"/>
                  <c:y val="-8.9685096552473753E-2"/>
                </c:manualLayout>
              </c:layout>
              <c:showVal val="1"/>
            </c:dLbl>
            <c:dLbl>
              <c:idx val="4"/>
              <c:layout>
                <c:manualLayout>
                  <c:x val="1.4491105278506861E-2"/>
                  <c:y val="-0.14064650415430099"/>
                </c:manualLayout>
              </c:layout>
              <c:showVal val="1"/>
            </c:dLbl>
            <c:dLbl>
              <c:idx val="5"/>
              <c:layout>
                <c:manualLayout>
                  <c:x val="1.8842471080003927E-2"/>
                  <c:y val="-5.7857833130335941E-2"/>
                </c:manualLayout>
              </c:layout>
              <c:showVal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Разница в тарифах на тепловую энергию</c:v>
                </c:pt>
                <c:pt idx="1">
                  <c:v>Аппарат администрации района</c:v>
                </c:pt>
                <c:pt idx="2">
                  <c:v>Собрание депутатов</c:v>
                </c:pt>
                <c:pt idx="3">
                  <c:v>ЗАГС</c:v>
                </c:pt>
                <c:pt idx="4">
                  <c:v>Расходы по содержанию имущества казны</c:v>
                </c:pt>
                <c:pt idx="5">
                  <c:v>КДН</c:v>
                </c:pt>
                <c:pt idx="7">
                  <c:v>осуществлении деятельности по обращению с животными без владельцев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30.7</c:v>
                </c:pt>
                <c:pt idx="1">
                  <c:v>20.7</c:v>
                </c:pt>
                <c:pt idx="2">
                  <c:v>2.1</c:v>
                </c:pt>
                <c:pt idx="3">
                  <c:v>1.5</c:v>
                </c:pt>
                <c:pt idx="4">
                  <c:v>0.60000000000000009</c:v>
                </c:pt>
                <c:pt idx="5">
                  <c:v>0.30000000000000004</c:v>
                </c:pt>
                <c:pt idx="7">
                  <c:v>0.2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64699465845458215"/>
          <c:y val="8.4181236810877483E-3"/>
          <c:w val="0.35300534154542118"/>
          <c:h val="0.983163752637824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8511907881151192E-2"/>
          <c:y val="2.8196678038498884E-2"/>
          <c:w val="0.94477405905497491"/>
          <c:h val="0.52533025640615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Выплаты приемной семье на содержание подопечных детей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1.2155660410090818E-2"/>
                  <c:y val="-1.26983238212555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Выплаты семьям опекунов на содержание подопечных детей </c:v>
                </c:pt>
              </c:strCache>
            </c:strRef>
          </c:tx>
          <c:dLbls>
            <c:dLbl>
              <c:idx val="0"/>
              <c:layout>
                <c:manualLayout>
                  <c:x val="1.8233490615136259E-2"/>
                  <c:y val="-2.53966476425111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Вознаграждения приемным родителям </c:v>
                </c:pt>
              </c:strCache>
            </c:strRef>
          </c:tx>
          <c:dLbls>
            <c:dLbl>
              <c:idx val="0"/>
              <c:layout>
                <c:manualLayout>
                  <c:x val="1.2155660410090818E-2"/>
                  <c:y val="-2.28569828782601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Выплата муниципальной пенсии за выслугу лет </c:v>
                </c:pt>
              </c:strCache>
            </c:strRef>
          </c:tx>
          <c:dLbls>
            <c:dLbl>
              <c:idx val="0"/>
              <c:layout>
                <c:manualLayout>
                  <c:x val="1.3675117961352181E-2"/>
                  <c:y val="-2.28569828782601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Приобретение жилья молодым семьям </c:v>
                </c:pt>
              </c:strCache>
            </c:strRef>
          </c:tx>
          <c:dLbls>
            <c:dLbl>
              <c:idx val="0"/>
              <c:layout>
                <c:manualLayout>
                  <c:x val="1.2155660410090818E-2"/>
                  <c:y val="-2.793631240676238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Приобретение жилья детям-сиротам</c:v>
                </c:pt>
              </c:strCache>
            </c:strRef>
          </c:tx>
          <c:dLbls>
            <c:dLbl>
              <c:idx val="0"/>
              <c:layout>
                <c:manualLayout>
                  <c:x val="7.5972877563067684E-3"/>
                  <c:y val="-3.047597717101351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Улучшение жилья в сельской местности</c:v>
                </c:pt>
              </c:strCache>
            </c:strRef>
          </c:tx>
          <c:dLbls>
            <c:dLbl>
              <c:idx val="0"/>
              <c:layout>
                <c:manualLayout>
                  <c:x val="1.0636202858829456E-2"/>
                  <c:y val="-1.52379885855067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Оплата жилищно-коммунальных услуг детям-сиротам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55553066995156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Лист1!$B$9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Выплата единовременного пособия при всех формах устройства детей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Лист1!$B$10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Val val="1"/>
        </c:dLbls>
        <c:gapWidth val="75"/>
        <c:shape val="cylinder"/>
        <c:axId val="83115392"/>
        <c:axId val="83154048"/>
        <c:axId val="0"/>
      </c:bar3DChart>
      <c:catAx>
        <c:axId val="83115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3154048"/>
        <c:crosses val="autoZero"/>
        <c:auto val="1"/>
        <c:lblAlgn val="ctr"/>
        <c:lblOffset val="100"/>
      </c:catAx>
      <c:valAx>
        <c:axId val="83154048"/>
        <c:scaling>
          <c:orientation val="minMax"/>
        </c:scaling>
        <c:axPos val="l"/>
        <c:numFmt formatCode="General" sourceLinked="1"/>
        <c:majorTickMark val="none"/>
        <c:tickLblPos val="nextTo"/>
        <c:crossAx val="83115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647720320990354E-2"/>
          <c:y val="0.54128017088416502"/>
          <c:w val="0.62656233131814743"/>
          <c:h val="0.4587198291158348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8870056497175146E-2"/>
          <c:w val="0.87384044526901805"/>
          <c:h val="0.65254237288135597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92D050"/>
            </a:solidFill>
            <a:ln w="1471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на 01.01.2019</c:v>
                </c:pt>
                <c:pt idx="1">
                  <c:v>на 01.01.2020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3"/>
          <c:order val="1"/>
          <c:spPr>
            <a:solidFill>
              <a:schemeClr val="accent5">
                <a:lumMod val="75000"/>
              </a:schemeClr>
            </a:solidFill>
            <a:ln w="1471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cat>
            <c:strRef>
              <c:f>Sheet1!$B$1:$C$1</c:f>
              <c:strCache>
                <c:ptCount val="2"/>
                <c:pt idx="0">
                  <c:v>на 01.01.2019</c:v>
                </c:pt>
                <c:pt idx="1">
                  <c:v>на 01.01.2020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gapWidth val="98"/>
        <c:overlap val="100"/>
        <c:axId val="83629184"/>
        <c:axId val="83630720"/>
      </c:barChart>
      <c:catAx>
        <c:axId val="83629184"/>
        <c:scaling>
          <c:orientation val="minMax"/>
        </c:scaling>
        <c:axPos val="b"/>
        <c:numFmt formatCode="dd/mm/yyyy" sourceLinked="1"/>
        <c:tickLblPos val="nextTo"/>
        <c:spPr>
          <a:ln w="3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630720"/>
        <c:crosses val="autoZero"/>
        <c:auto val="1"/>
        <c:lblAlgn val="ctr"/>
        <c:lblOffset val="100"/>
        <c:tickLblSkip val="1"/>
        <c:tickMarkSkip val="1"/>
      </c:catAx>
      <c:valAx>
        <c:axId val="83630720"/>
        <c:scaling>
          <c:orientation val="minMax"/>
        </c:scaling>
        <c:delete val="1"/>
        <c:axPos val="l"/>
        <c:numFmt formatCode="0.0" sourceLinked="1"/>
        <c:tickLblPos val="none"/>
        <c:crossAx val="83629184"/>
        <c:crosses val="autoZero"/>
        <c:crossBetween val="between"/>
      </c:valAx>
      <c:spPr>
        <a:noFill/>
        <a:ln w="396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840712397908898"/>
          <c:y val="5.695795757850877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5653729605986704E-2"/>
          <c:y val="0.15946395171618882"/>
          <c:w val="0.62543713287718283"/>
          <c:h val="0.825609202502797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доходов, %</c:v>
                </c:pt>
              </c:strCache>
            </c:strRef>
          </c:tx>
          <c:explosion val="25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33CC"/>
              </a:solidFill>
            </c:spPr>
          </c:dPt>
          <c:dPt>
            <c:idx val="2"/>
            <c:spPr>
              <a:solidFill>
                <a:srgbClr val="00FF9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0.27400000000000002</c:v>
                </c:pt>
                <c:pt idx="1">
                  <c:v>1.4999999999999998E-2</c:v>
                </c:pt>
                <c:pt idx="2">
                  <c:v>0.7110000000000003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6.966835216461105E-2"/>
          <c:y val="2.3753787576962952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обших доходах, %</c:v>
                </c:pt>
              </c:strCache>
            </c:strRef>
          </c:tx>
          <c:explosion val="31"/>
          <c:dPt>
            <c:idx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contrasting" dir="t">
                  <a:rot lat="0" lon="0" rev="3600000"/>
                </a:lightRig>
              </a:scene3d>
              <a:sp3d prstMaterial="plastic">
                <a:bevelT w="127000" h="38200" prst="convex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spPr>
              <a:solidFill>
                <a:srgbClr val="32EE7A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.3182773422295353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физичеcких лиц; </a:t>
                    </a:r>
                    <a:r>
                      <a:rPr lang="ru-RU" dirty="0" smtClean="0"/>
                      <a:t>84,3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6774076144529587"/>
                  <c:y val="-0.398857607206105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налог на вмененный доход; </a:t>
                    </a:r>
                    <a:r>
                      <a:rPr lang="ru-RU" dirty="0" smtClean="0"/>
                      <a:t>4,5%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0.36988988421270391"/>
                  <c:y val="-9.1167453075681207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591386711147677"/>
                  <c:y val="5.6979658172300746E-2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-0.10035772052282645"/>
                  <c:y val="5.69796581723007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налоговые доходы; </a:t>
                    </a:r>
                    <a:r>
                      <a:rPr lang="ru-RU" dirty="0" smtClean="0"/>
                      <a:t>3,2%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4480185389722136"/>
                  <c:y val="-0.164101594999716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 продажи имущества; </a:t>
                    </a:r>
                    <a:r>
                      <a:rPr lang="ru-RU" dirty="0" smtClean="0"/>
                      <a:t>2,1%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7.8852607584831133E-2"/>
                  <c:y val="-0.439882961090162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неналоговые доходы; 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Pos val="outEnd"/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физичеcких лиц</c:v>
                </c:pt>
                <c:pt idx="1">
                  <c:v>Единый налог на вмененный доход</c:v>
                </c:pt>
                <c:pt idx="2">
                  <c:v>Акцизы на нефтепродукты</c:v>
                </c:pt>
                <c:pt idx="3">
                  <c:v>Государственная пошлина</c:v>
                </c:pt>
                <c:pt idx="4">
                  <c:v>Иные налоговые доходы</c:v>
                </c:pt>
                <c:pt idx="5">
                  <c:v>Доходы от использования и продажи имущества</c:v>
                </c:pt>
                <c:pt idx="6">
                  <c:v>Иные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0.85300000000000054</c:v>
                </c:pt>
                <c:pt idx="1">
                  <c:v>4.2000000000000023E-2</c:v>
                </c:pt>
                <c:pt idx="2">
                  <c:v>4.3999999999999997E-2</c:v>
                </c:pt>
                <c:pt idx="3">
                  <c:v>1.0999999999999998E-2</c:v>
                </c:pt>
                <c:pt idx="4">
                  <c:v>9.0000000000000028E-3</c:v>
                </c:pt>
                <c:pt idx="5">
                  <c:v>2.9000000000000001E-2</c:v>
                </c:pt>
                <c:pt idx="6">
                  <c:v>1.2E-2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55234918826782"/>
          <c:y val="2.6044215496887773E-2"/>
          <c:w val="0.8570999775570658"/>
          <c:h val="0.718095318084686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2019 год</c:v>
                </c:pt>
              </c:strCache>
            </c:strRef>
          </c:tx>
          <c:spPr>
            <a:gradFill flip="none" rotWithShape="1">
              <a:gsLst>
                <a:gs pos="0">
                  <a:srgbClr val="66FFFF">
                    <a:shade val="30000"/>
                    <a:satMod val="115000"/>
                  </a:srgbClr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1.0711225462501245E-2"/>
                  <c:y val="0.182029732075366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126,0</a:t>
                    </a:r>
                    <a:endParaRPr lang="ru-RU" dirty="0" smtClean="0"/>
                  </a:p>
                  <a:p>
                    <a:r>
                      <a:rPr lang="ru-RU" dirty="0" smtClean="0"/>
                      <a:t>млн. 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32098765432353E-2"/>
                  <c:y val="-3.6478424591628346E-2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2.0061728395061731E-2"/>
                  <c:y val="-2.5254293948050392E-2"/>
                </c:manualLayout>
              </c:layout>
              <c:showVal val="1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2019 год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shade val="30000"/>
                    <a:satMod val="115000"/>
                  </a:srgbClr>
                </a:gs>
                <a:gs pos="50000">
                  <a:srgbClr val="FF66FF">
                    <a:shade val="67500"/>
                    <a:satMod val="115000"/>
                  </a:srgbClr>
                </a:gs>
                <a:gs pos="100000">
                  <a:srgbClr val="FF66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2.3314955212797157E-2"/>
                  <c:y val="0.25125750067657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131,1</a:t>
                    </a:r>
                    <a:r>
                      <a:rPr lang="ru-RU" dirty="0" smtClean="0"/>
                      <a:t> млн. рублей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131.1</c:v>
                </c:pt>
              </c:numCache>
            </c:numRef>
          </c:val>
        </c:ser>
        <c:gapWidth val="19"/>
        <c:gapDepth val="73"/>
        <c:shape val="box"/>
        <c:axId val="96172672"/>
        <c:axId val="96174464"/>
        <c:axId val="0"/>
      </c:bar3DChart>
      <c:catAx>
        <c:axId val="9617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6174464"/>
        <c:crosses val="autoZero"/>
        <c:auto val="1"/>
        <c:lblAlgn val="ctr"/>
        <c:lblOffset val="100"/>
      </c:catAx>
      <c:valAx>
        <c:axId val="96174464"/>
        <c:scaling>
          <c:orientation val="minMax"/>
        </c:scaling>
        <c:axPos val="l"/>
        <c:majorGridlines/>
        <c:numFmt formatCode="0.0" sourceLinked="1"/>
        <c:tickLblPos val="nextTo"/>
        <c:crossAx val="96172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446718366508969"/>
          <c:w val="0.70085168429898481"/>
          <c:h val="7.788198887176055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552331747946984E-2"/>
          <c:y val="3.6438446535313786E-2"/>
          <c:w val="0.90719075901653112"/>
          <c:h val="0.896793777067581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2019 год</c:v>
                </c:pt>
              </c:strCache>
            </c:strRef>
          </c:tx>
          <c:dLbls>
            <c:dLbl>
              <c:idx val="0"/>
              <c:layout>
                <c:manualLayout>
                  <c:x val="-5.8287388031992892E-3"/>
                  <c:y val="0.1094009436908174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0,8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2019 год</c:v>
                </c:pt>
              </c:strCache>
            </c:strRef>
          </c:tx>
          <c:dLbls>
            <c:dLbl>
              <c:idx val="0"/>
              <c:layout>
                <c:manualLayout>
                  <c:x val="5.8287388031992892E-3"/>
                  <c:y val="0.1891724651320386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0,8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showVal val="1"/>
        </c:dLbls>
        <c:gapWidth val="110"/>
        <c:gapDepth val="170"/>
        <c:shape val="box"/>
        <c:axId val="96561408"/>
        <c:axId val="96575488"/>
        <c:axId val="0"/>
      </c:bar3DChart>
      <c:catAx>
        <c:axId val="96561408"/>
        <c:scaling>
          <c:orientation val="minMax"/>
        </c:scaling>
        <c:delete val="1"/>
        <c:axPos val="b"/>
        <c:majorTickMark val="none"/>
        <c:tickLblPos val="none"/>
        <c:crossAx val="96575488"/>
        <c:crosses val="autoZero"/>
        <c:auto val="1"/>
        <c:lblAlgn val="ctr"/>
        <c:lblOffset val="100"/>
      </c:catAx>
      <c:valAx>
        <c:axId val="96575488"/>
        <c:scaling>
          <c:orientation val="minMax"/>
        </c:scaling>
        <c:axPos val="l"/>
        <c:numFmt formatCode="0.0" sourceLinked="1"/>
        <c:majorTickMark val="none"/>
        <c:tickLblPos val="nextTo"/>
        <c:crossAx val="965614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15724537475807307"/>
          <c:y val="0.89115700830054534"/>
          <c:w val="0.5223045639942735"/>
          <c:h val="6.325926516161396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34689413823522"/>
          <c:y val="1.2993825044979377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1.388888888888897E-2"/>
                  <c:y val="-7.01749474332546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1695824572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8,0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0185185185185186"/>
                  <c:y val="-1.8713319315534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7222222222222224E-2"/>
                  <c:y val="-1.8713319315534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6.8</c:v>
                </c:pt>
                <c:pt idx="1">
                  <c:v>230.4</c:v>
                </c:pt>
                <c:pt idx="2">
                  <c:v>46.7</c:v>
                </c:pt>
                <c:pt idx="3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0000"/>
                    <a:satMod val="160000"/>
                  </a:schemeClr>
                </a:gs>
                <a:gs pos="46000">
                  <a:schemeClr val="accent6">
                    <a:tint val="86000"/>
                    <a:satMod val="160000"/>
                  </a:schemeClr>
                </a:gs>
                <a:gs pos="100000">
                  <a:schemeClr val="accent6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09E-2"/>
                  <c:y val="-9.3566596577674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40349894866509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239,7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0246913580247006E-2"/>
                  <c:y val="-1.16958245722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7222222222222224E-2"/>
                  <c:y val="-9.356659657767359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6.3</c:v>
                </c:pt>
                <c:pt idx="1">
                  <c:v>230.2</c:v>
                </c:pt>
                <c:pt idx="2">
                  <c:v>37.1</c:v>
                </c:pt>
                <c:pt idx="3">
                  <c:v>56.7</c:v>
                </c:pt>
              </c:numCache>
            </c:numRef>
          </c:val>
        </c:ser>
        <c:dLbls>
          <c:showVal val="1"/>
        </c:dLbls>
        <c:gapWidth val="50"/>
        <c:shape val="cylinder"/>
        <c:axId val="96736768"/>
        <c:axId val="96738304"/>
        <c:axId val="0"/>
      </c:bar3DChart>
      <c:catAx>
        <c:axId val="96736768"/>
        <c:scaling>
          <c:orientation val="minMax"/>
        </c:scaling>
        <c:axPos val="l"/>
        <c:tickLblPos val="nextTo"/>
        <c:crossAx val="96738304"/>
        <c:crosses val="autoZero"/>
        <c:auto val="1"/>
        <c:lblAlgn val="ctr"/>
        <c:lblOffset val="100"/>
      </c:catAx>
      <c:valAx>
        <c:axId val="96738304"/>
        <c:scaling>
          <c:orientation val="minMax"/>
        </c:scaling>
        <c:delete val="1"/>
        <c:axPos val="b"/>
        <c:numFmt formatCode="General" sourceLinked="1"/>
        <c:tickLblPos val="none"/>
        <c:crossAx val="9673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67629046369213E-2"/>
          <c:y val="0.8179958403385662"/>
          <c:w val="0.75459560610480836"/>
          <c:h val="6.793376958452010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895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061728395061731E-2"/>
                  <c:y val="-1.19076387180054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3148148148148147E-2"/>
                  <c:y val="-2.80607696626150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0061606882473083E-2"/>
                  <c:y val="-5.39359573767032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8.5954359871683126E-3"/>
                  <c:y val="-1.152693998238386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6.5</c:v>
                </c:pt>
                <c:pt idx="1">
                  <c:v>1.3</c:v>
                </c:pt>
                <c:pt idx="2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rgbClr val="626D1D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061728395061731E-2"/>
                  <c:y val="-4.02852996243993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261531544668121E-2"/>
                  <c:y val="-5.61215393252301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604938271605006E-2"/>
                  <c:y val="-2.03287268644641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0861159716146629E-2"/>
                  <c:y val="-1.1069487545592701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6.5</c:v>
                </c:pt>
                <c:pt idx="1">
                  <c:v>1.3</c:v>
                </c:pt>
                <c:pt idx="2">
                  <c:v>18.8</c:v>
                </c:pt>
              </c:numCache>
            </c:numRef>
          </c:val>
        </c:ser>
        <c:gapWidth val="50"/>
        <c:shape val="box"/>
        <c:axId val="83683584"/>
        <c:axId val="83513344"/>
        <c:axId val="0"/>
      </c:bar3DChart>
      <c:catAx>
        <c:axId val="83683584"/>
        <c:scaling>
          <c:orientation val="minMax"/>
        </c:scaling>
        <c:axPos val="l"/>
        <c:tickLblPos val="nextTo"/>
        <c:crossAx val="83513344"/>
        <c:crosses val="autoZero"/>
        <c:auto val="1"/>
        <c:lblAlgn val="ctr"/>
        <c:lblOffset val="100"/>
      </c:catAx>
      <c:valAx>
        <c:axId val="83513344"/>
        <c:scaling>
          <c:orientation val="minMax"/>
        </c:scaling>
        <c:delete val="1"/>
        <c:axPos val="b"/>
        <c:numFmt formatCode="0.0" sourceLinked="1"/>
        <c:tickLblPos val="none"/>
        <c:crossAx val="83683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554170312045125"/>
          <c:y val="0.8179958403385692"/>
          <c:w val="0.31632400116652976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0.10339506172839506"/>
                  <c:y val="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369.2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dLbls>
            <c:dLbl>
              <c:idx val="0"/>
              <c:layout>
                <c:manualLayout>
                  <c:x val="0.14197530864197541"/>
                  <c:y val="-7.2956849183256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67,7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1"/>
                <c:pt idx="0">
                  <c:v>339.6</c:v>
                </c:pt>
              </c:numCache>
            </c:numRef>
          </c:val>
        </c:ser>
        <c:shape val="box"/>
        <c:axId val="88763776"/>
        <c:axId val="88769664"/>
        <c:axId val="0"/>
      </c:bar3DChart>
      <c:catAx>
        <c:axId val="8876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8769664"/>
        <c:crosses val="autoZero"/>
        <c:auto val="1"/>
        <c:lblAlgn val="ctr"/>
        <c:lblOffset val="100"/>
      </c:catAx>
      <c:valAx>
        <c:axId val="88769664"/>
        <c:scaling>
          <c:orientation val="minMax"/>
          <c:max val="339.8"/>
          <c:min val="339.5"/>
        </c:scaling>
        <c:axPos val="l"/>
        <c:majorGridlines/>
        <c:numFmt formatCode="General" sourceLinked="1"/>
        <c:tickLblPos val="nextTo"/>
        <c:crossAx val="88763776"/>
        <c:crosses val="autoZero"/>
        <c:crossBetween val="between"/>
        <c:majorUnit val="0.1"/>
        <c:minorUnit val="0.1"/>
      </c:valAx>
    </c:plotArea>
    <c:legend>
      <c:legendPos val="r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dLbls>
            <c:dLbl>
              <c:idx val="0"/>
              <c:layout>
                <c:manualLayout>
                  <c:x val="-7.7683863377093015E-2"/>
                  <c:y val="-5.07952950210574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437,7</a:t>
                    </a:r>
                    <a:endParaRPr lang="en-US" dirty="0"/>
                  </a:p>
                </c:rich>
              </c:tx>
              <c:showVal val="1"/>
            </c:dLbl>
            <c:spPr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</c:spPr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по оплате труда с начислениями</c:v>
                </c:pt>
              </c:strCache>
            </c:strRef>
          </c:tx>
          <c:dLbls>
            <c:dLbl>
              <c:idx val="0"/>
              <c:layout>
                <c:manualLayout>
                  <c:x val="0.10009267012048664"/>
                  <c:y val="-2.5396647642511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262.10000000000002</c:v>
                </c:pt>
              </c:numCache>
            </c:numRef>
          </c:val>
        </c:ser>
        <c:shape val="cylinder"/>
        <c:axId val="88985600"/>
        <c:axId val="88987136"/>
        <c:axId val="87886016"/>
      </c:bar3DChart>
      <c:catAx>
        <c:axId val="8898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987136"/>
        <c:crosses val="autoZero"/>
        <c:auto val="1"/>
        <c:lblAlgn val="ctr"/>
        <c:lblOffset val="100"/>
      </c:catAx>
      <c:valAx>
        <c:axId val="88987136"/>
        <c:scaling>
          <c:orientation val="minMax"/>
        </c:scaling>
        <c:delete val="1"/>
        <c:axPos val="l"/>
        <c:numFmt formatCode="General" sourceLinked="1"/>
        <c:tickLblPos val="none"/>
        <c:crossAx val="88985600"/>
        <c:crosses val="autoZero"/>
        <c:crossBetween val="between"/>
      </c:valAx>
      <c:serAx>
        <c:axId val="87886016"/>
        <c:scaling>
          <c:orientation val="minMax"/>
        </c:scaling>
        <c:delete val="1"/>
        <c:axPos val="b"/>
        <c:tickLblPos val="none"/>
        <c:crossAx val="8898713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</c:legend>
    <c:plotVisOnly val="1"/>
  </c:chart>
  <c:spPr>
    <a:gradFill rotWithShape="1">
      <a:gsLst>
        <a:gs pos="0">
          <a:schemeClr val="accent1">
            <a:tint val="10000"/>
            <a:satMod val="300000"/>
          </a:schemeClr>
        </a:gs>
        <a:gs pos="34000">
          <a:schemeClr val="accent1">
            <a:tint val="13500"/>
            <a:satMod val="250000"/>
          </a:schemeClr>
        </a:gs>
        <a:gs pos="100000">
          <a:schemeClr val="accent1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1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FFE0F-88B4-42DB-8490-04BAE1A5D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DDC59-0D3E-4BE3-B777-093AFA205CFE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Исполнение расходной части бюджета муниципального образования «Сернурский муниципальный район» за 2019 год, (тыс. руб.)</a:t>
          </a:r>
          <a:endParaRPr lang="ru-RU" dirty="0">
            <a:solidFill>
              <a:schemeClr val="tx1"/>
            </a:solidFill>
          </a:endParaRPr>
        </a:p>
      </dgm:t>
    </dgm:pt>
    <dgm:pt modelId="{CCEDE751-D7CE-4D4B-A30B-00F4C3B19B46}" type="parTrans" cxnId="{253BA603-2D57-4346-95B0-2C718CF550A5}">
      <dgm:prSet/>
      <dgm:spPr/>
      <dgm:t>
        <a:bodyPr/>
        <a:lstStyle/>
        <a:p>
          <a:endParaRPr lang="ru-RU"/>
        </a:p>
      </dgm:t>
    </dgm:pt>
    <dgm:pt modelId="{8EE4DFAF-A0C6-490F-9A0A-9CF16B0631BD}" type="sibTrans" cxnId="{253BA603-2D57-4346-95B0-2C718CF550A5}">
      <dgm:prSet/>
      <dgm:spPr/>
      <dgm:t>
        <a:bodyPr/>
        <a:lstStyle/>
        <a:p>
          <a:endParaRPr lang="ru-RU"/>
        </a:p>
      </dgm:t>
    </dgm:pt>
    <dgm:pt modelId="{F235560F-1C73-4D41-B4DC-4D14B9A4B22A}" type="pres">
      <dgm:prSet presAssocID="{16FFFE0F-88B4-42DB-8490-04BAE1A5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BF60-86B4-4A21-BB70-5458081FB762}" type="pres">
      <dgm:prSet presAssocID="{D43DDC59-0D3E-4BE3-B777-093AFA205C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96A70-E9AD-4E4E-8F64-61DC8F9825A1}" type="presOf" srcId="{D43DDC59-0D3E-4BE3-B777-093AFA205CFE}" destId="{5B7EBF60-86B4-4A21-BB70-5458081FB762}" srcOrd="0" destOrd="0" presId="urn:microsoft.com/office/officeart/2005/8/layout/vList2"/>
    <dgm:cxn modelId="{9C74EDA4-061C-4846-AD18-69E556970905}" type="presOf" srcId="{16FFFE0F-88B4-42DB-8490-04BAE1A5DA6F}" destId="{F235560F-1C73-4D41-B4DC-4D14B9A4B22A}" srcOrd="0" destOrd="0" presId="urn:microsoft.com/office/officeart/2005/8/layout/vList2"/>
    <dgm:cxn modelId="{253BA603-2D57-4346-95B0-2C718CF550A5}" srcId="{16FFFE0F-88B4-42DB-8490-04BAE1A5DA6F}" destId="{D43DDC59-0D3E-4BE3-B777-093AFA205CFE}" srcOrd="0" destOrd="0" parTransId="{CCEDE751-D7CE-4D4B-A30B-00F4C3B19B46}" sibTransId="{8EE4DFAF-A0C6-490F-9A0A-9CF16B0631BD}"/>
    <dgm:cxn modelId="{F27E54B9-B896-4D99-B98A-56AB7435E5EC}" type="presParOf" srcId="{F235560F-1C73-4D41-B4DC-4D14B9A4B22A}" destId="{5B7EBF60-86B4-4A21-BB70-5458081FB76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2DAD9-6BB6-409D-9CC3-39883C5A34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1565A5-0869-4D26-A641-E50E8DFACC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       90,4 млн.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824D0118-B82E-410E-8C88-597A2B4BCD55}" type="parTrans" cxnId="{782F6642-7B6D-4D02-875A-F6B4F750CE20}">
      <dgm:prSet/>
      <dgm:spPr/>
      <dgm:t>
        <a:bodyPr/>
        <a:lstStyle/>
        <a:p>
          <a:endParaRPr lang="ru-RU"/>
        </a:p>
      </dgm:t>
    </dgm:pt>
    <dgm:pt modelId="{4B71E0F6-BB55-4A8E-840E-DA1E3E6976F1}" type="sibTrans" cxnId="{782F6642-7B6D-4D02-875A-F6B4F750CE20}">
      <dgm:prSet/>
      <dgm:spPr/>
      <dgm:t>
        <a:bodyPr/>
        <a:lstStyle/>
        <a:p>
          <a:endParaRPr lang="ru-RU"/>
        </a:p>
      </dgm:t>
    </dgm:pt>
    <dgm:pt modelId="{873703BD-409D-4472-A41A-D0F2A84E9897}">
      <dgm:prSet phldrT="[Текст]" custT="1"/>
      <dgm:spPr/>
      <dgm:t>
        <a:bodyPr/>
        <a:lstStyle/>
        <a:p>
          <a:r>
            <a:rPr lang="ru-RU" sz="1600" b="1" dirty="0" smtClean="0"/>
            <a:t>Дотация на сбалансированность 30,1 млн.рублей;</a:t>
          </a:r>
          <a:endParaRPr lang="ru-RU" sz="1600" b="1" dirty="0"/>
        </a:p>
      </dgm:t>
    </dgm:pt>
    <dgm:pt modelId="{E8414A7C-C43E-4FFA-8AD7-7BA25591BF46}" type="parTrans" cxnId="{B69EAD52-A292-49EB-A986-3DA7A1D70DE8}">
      <dgm:prSet/>
      <dgm:spPr/>
      <dgm:t>
        <a:bodyPr/>
        <a:lstStyle/>
        <a:p>
          <a:endParaRPr lang="ru-RU"/>
        </a:p>
      </dgm:t>
    </dgm:pt>
    <dgm:pt modelId="{60887812-A7E4-4B0C-864E-18A88A6CBAC8}" type="sibTrans" cxnId="{B69EAD52-A292-49EB-A986-3DA7A1D70DE8}">
      <dgm:prSet/>
      <dgm:spPr/>
      <dgm:t>
        <a:bodyPr/>
        <a:lstStyle/>
        <a:p>
          <a:endParaRPr lang="ru-RU"/>
        </a:p>
      </dgm:t>
    </dgm:pt>
    <dgm:pt modelId="{4F271F6E-ADDC-4B55-B7CD-C9FA48B13ED2}">
      <dgm:prSet phldrT="[Текст]" custT="1"/>
      <dgm:spPr/>
      <dgm:t>
        <a:bodyPr/>
        <a:lstStyle/>
        <a:p>
          <a:r>
            <a:rPr lang="ru-RU" sz="1600" b="1" dirty="0" smtClean="0"/>
            <a:t>Бюджетные инвестиции в капитальное строительство 24,9 млн. рублей;</a:t>
          </a:r>
          <a:endParaRPr lang="ru-RU" sz="1600" b="1" dirty="0"/>
        </a:p>
      </dgm:t>
    </dgm:pt>
    <dgm:pt modelId="{F763A90A-590A-4C2C-B39E-C9B8CF176702}" type="parTrans" cxnId="{BEC47320-943F-490F-87F5-3CCB3EC58785}">
      <dgm:prSet/>
      <dgm:spPr/>
      <dgm:t>
        <a:bodyPr/>
        <a:lstStyle/>
        <a:p>
          <a:endParaRPr lang="ru-RU"/>
        </a:p>
      </dgm:t>
    </dgm:pt>
    <dgm:pt modelId="{E8AB0A1F-ACA4-4B6F-A588-FCD9DAAAF6C0}" type="sibTrans" cxnId="{BEC47320-943F-490F-87F5-3CCB3EC58785}">
      <dgm:prSet/>
      <dgm:spPr/>
      <dgm:t>
        <a:bodyPr/>
        <a:lstStyle/>
        <a:p>
          <a:endParaRPr lang="ru-RU"/>
        </a:p>
      </dgm:t>
    </dgm:pt>
    <dgm:pt modelId="{1CC2A1D2-A8CA-480A-84F5-32B84BAC29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dirty="0">
            <a:solidFill>
              <a:schemeClr val="bg2">
                <a:lumMod val="10000"/>
              </a:schemeClr>
            </a:solidFill>
          </a:endParaRPr>
        </a:p>
      </dgm:t>
    </dgm:pt>
    <dgm:pt modelId="{16B77960-9A36-4C50-9CE6-BF7AC8ADB1F1}" type="parTrans" cxnId="{2B89097F-997C-4623-9FC1-98B37FCD46A6}">
      <dgm:prSet/>
      <dgm:spPr/>
      <dgm:t>
        <a:bodyPr/>
        <a:lstStyle/>
        <a:p>
          <a:endParaRPr lang="ru-RU"/>
        </a:p>
      </dgm:t>
    </dgm:pt>
    <dgm:pt modelId="{4C92F5F6-5D58-4111-B72A-1DCE85F9E4D8}" type="sibTrans" cxnId="{2B89097F-997C-4623-9FC1-98B37FCD46A6}">
      <dgm:prSet/>
      <dgm:spPr/>
      <dgm:t>
        <a:bodyPr/>
        <a:lstStyle/>
        <a:p>
          <a:endParaRPr lang="ru-RU"/>
        </a:p>
      </dgm:t>
    </dgm:pt>
    <dgm:pt modelId="{3344AF8C-4025-4B8A-AB75-895BE089775E}">
      <dgm:prSet phldrT="[Текст]" custT="1"/>
      <dgm:spPr/>
      <dgm:t>
        <a:bodyPr/>
        <a:lstStyle/>
        <a:p>
          <a:r>
            <a:rPr lang="ru-RU" sz="2400" dirty="0" smtClean="0"/>
            <a:t>в сумме 2,3 млн. рублей</a:t>
          </a:r>
          <a:endParaRPr lang="ru-RU" sz="2400" dirty="0"/>
        </a:p>
      </dgm:t>
    </dgm:pt>
    <dgm:pt modelId="{058881E1-AC6F-48C1-A71C-545FEFE7366D}" type="parTrans" cxnId="{059669A2-C8FA-4E6A-8044-437B968751E9}">
      <dgm:prSet/>
      <dgm:spPr/>
      <dgm:t>
        <a:bodyPr/>
        <a:lstStyle/>
        <a:p>
          <a:endParaRPr lang="ru-RU"/>
        </a:p>
      </dgm:t>
    </dgm:pt>
    <dgm:pt modelId="{0EA39F02-85BA-4E46-AEA8-5D46A4ABEFD2}" type="sibTrans" cxnId="{059669A2-C8FA-4E6A-8044-437B968751E9}">
      <dgm:prSet/>
      <dgm:spPr/>
      <dgm:t>
        <a:bodyPr/>
        <a:lstStyle/>
        <a:p>
          <a:endParaRPr lang="ru-RU"/>
        </a:p>
      </dgm:t>
    </dgm:pt>
    <dgm:pt modelId="{97AD5439-F0E1-4E45-BE43-943C51E0B5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DD816F77-DD7A-424A-9823-87CD97B8B0C1}" type="parTrans" cxnId="{FC1051E4-8D56-490D-95B4-3A1760BC9DBE}">
      <dgm:prSet/>
      <dgm:spPr/>
      <dgm:t>
        <a:bodyPr/>
        <a:lstStyle/>
        <a:p>
          <a:endParaRPr lang="ru-RU"/>
        </a:p>
      </dgm:t>
    </dgm:pt>
    <dgm:pt modelId="{10A78C0A-34B6-4C65-B9E2-26F060ED69FA}" type="sibTrans" cxnId="{FC1051E4-8D56-490D-95B4-3A1760BC9DBE}">
      <dgm:prSet/>
      <dgm:spPr/>
      <dgm:t>
        <a:bodyPr/>
        <a:lstStyle/>
        <a:p>
          <a:endParaRPr lang="ru-RU"/>
        </a:p>
      </dgm:t>
    </dgm:pt>
    <dgm:pt modelId="{7E9CD60F-0D01-47B5-A7B5-73895885A97A}">
      <dgm:prSet custT="1"/>
      <dgm:spPr/>
      <dgm:t>
        <a:bodyPr/>
        <a:lstStyle/>
        <a:p>
          <a:r>
            <a:rPr lang="ru-RU" sz="2400" b="0" dirty="0" smtClean="0"/>
            <a:t>в сумме 9,8 млн. рублей </a:t>
          </a:r>
          <a:endParaRPr lang="ru-RU" sz="2400" b="0" dirty="0"/>
        </a:p>
      </dgm:t>
    </dgm:pt>
    <dgm:pt modelId="{91C48778-A6DE-4A6F-9226-7D13987F0B09}" type="parTrans" cxnId="{58768E88-9CB4-47A3-91C1-5172D63DF14B}">
      <dgm:prSet/>
      <dgm:spPr/>
      <dgm:t>
        <a:bodyPr/>
        <a:lstStyle/>
        <a:p>
          <a:endParaRPr lang="ru-RU"/>
        </a:p>
      </dgm:t>
    </dgm:pt>
    <dgm:pt modelId="{98A6545C-49C0-4C4F-9DBB-E57A3313217B}" type="sibTrans" cxnId="{58768E88-9CB4-47A3-91C1-5172D63DF14B}">
      <dgm:prSet/>
      <dgm:spPr/>
      <dgm:t>
        <a:bodyPr/>
        <a:lstStyle/>
        <a:p>
          <a:endParaRPr lang="ru-RU"/>
        </a:p>
      </dgm:t>
    </dgm:pt>
    <dgm:pt modelId="{B0870A6D-F4D6-474A-8E26-55562761636D}">
      <dgm:prSet phldrT="[Текст]" custT="1"/>
      <dgm:spPr/>
      <dgm:t>
        <a:bodyPr/>
        <a:lstStyle/>
        <a:p>
          <a:endParaRPr lang="ru-RU" sz="1600" dirty="0"/>
        </a:p>
      </dgm:t>
    </dgm:pt>
    <dgm:pt modelId="{3B799088-0818-4262-8093-19185FEA7308}" type="parTrans" cxnId="{F265E88A-585F-4411-AB79-F874CA9165FE}">
      <dgm:prSet/>
      <dgm:spPr/>
      <dgm:t>
        <a:bodyPr/>
        <a:lstStyle/>
        <a:p>
          <a:endParaRPr lang="ru-RU"/>
        </a:p>
      </dgm:t>
    </dgm:pt>
    <dgm:pt modelId="{E778AAD6-4F3E-442D-85E2-5BABCBE77844}" type="sibTrans" cxnId="{F265E88A-585F-4411-AB79-F874CA9165FE}">
      <dgm:prSet/>
      <dgm:spPr/>
      <dgm:t>
        <a:bodyPr/>
        <a:lstStyle/>
        <a:p>
          <a:endParaRPr lang="ru-RU"/>
        </a:p>
      </dgm:t>
    </dgm:pt>
    <dgm:pt modelId="{4A5D195E-FA73-43B8-A3DB-0079B25C0B44}">
      <dgm:prSet phldrT="[Текст]" custT="1"/>
      <dgm:spPr/>
      <dgm:t>
        <a:bodyPr/>
        <a:lstStyle/>
        <a:p>
          <a:r>
            <a:rPr lang="ru-RU" sz="1600" b="1" dirty="0" smtClean="0"/>
            <a:t>Обеспечение жильем молодых семей  8,9 млн. рублей;</a:t>
          </a:r>
          <a:endParaRPr lang="ru-RU" sz="1600" b="1" dirty="0"/>
        </a:p>
      </dgm:t>
    </dgm:pt>
    <dgm:pt modelId="{EC4BBB81-C5DA-4500-98DB-509CA5C558AF}" type="parTrans" cxnId="{CE2F5790-0FDF-4A92-A801-0327E7934230}">
      <dgm:prSet/>
      <dgm:spPr/>
      <dgm:t>
        <a:bodyPr/>
        <a:lstStyle/>
        <a:p>
          <a:endParaRPr lang="ru-RU"/>
        </a:p>
      </dgm:t>
    </dgm:pt>
    <dgm:pt modelId="{04D3000D-3FBD-4BD2-8D95-C7BC13AED88F}" type="sibTrans" cxnId="{CE2F5790-0FDF-4A92-A801-0327E7934230}">
      <dgm:prSet/>
      <dgm:spPr/>
      <dgm:t>
        <a:bodyPr/>
        <a:lstStyle/>
        <a:p>
          <a:endParaRPr lang="ru-RU"/>
        </a:p>
      </dgm:t>
    </dgm:pt>
    <dgm:pt modelId="{12F121FD-5E4D-4D44-9F97-4C4F1BD64EB3}">
      <dgm:prSet/>
      <dgm:spPr/>
      <dgm:t>
        <a:bodyPr/>
        <a:lstStyle/>
        <a:p>
          <a:endParaRPr lang="ru-RU" dirty="0"/>
        </a:p>
      </dgm:t>
    </dgm:pt>
    <dgm:pt modelId="{81197CBC-0454-48C4-8129-3C5DB7354909}" type="parTrans" cxnId="{49F98144-D003-4B1C-9E63-9A0C3CF8F46F}">
      <dgm:prSet/>
      <dgm:spPr/>
      <dgm:t>
        <a:bodyPr/>
        <a:lstStyle/>
        <a:p>
          <a:endParaRPr lang="ru-RU"/>
        </a:p>
      </dgm:t>
    </dgm:pt>
    <dgm:pt modelId="{5A204A93-837C-438F-B36B-046FD7656435}" type="sibTrans" cxnId="{49F98144-D003-4B1C-9E63-9A0C3CF8F46F}">
      <dgm:prSet/>
      <dgm:spPr/>
      <dgm:t>
        <a:bodyPr/>
        <a:lstStyle/>
        <a:p>
          <a:endParaRPr lang="ru-RU"/>
        </a:p>
      </dgm:t>
    </dgm:pt>
    <dgm:pt modelId="{7F6DF642-4253-475A-A25D-4A807287E426}">
      <dgm:prSet/>
      <dgm:spPr/>
      <dgm:t>
        <a:bodyPr/>
        <a:lstStyle/>
        <a:p>
          <a:endParaRPr lang="ru-RU" dirty="0"/>
        </a:p>
      </dgm:t>
    </dgm:pt>
    <dgm:pt modelId="{FC6F8AFF-3801-4DDB-9385-D0968F91EE8E}" type="parTrans" cxnId="{CA0D65CF-6565-47A5-A5CB-9D3255EE9C44}">
      <dgm:prSet/>
      <dgm:spPr/>
      <dgm:t>
        <a:bodyPr/>
        <a:lstStyle/>
        <a:p>
          <a:endParaRPr lang="ru-RU"/>
        </a:p>
      </dgm:t>
    </dgm:pt>
    <dgm:pt modelId="{B3883423-7495-4B4F-98AA-9823CB79AD08}" type="sibTrans" cxnId="{CA0D65CF-6565-47A5-A5CB-9D3255EE9C44}">
      <dgm:prSet/>
      <dgm:spPr/>
      <dgm:t>
        <a:bodyPr/>
        <a:lstStyle/>
        <a:p>
          <a:endParaRPr lang="ru-RU"/>
        </a:p>
      </dgm:t>
    </dgm:pt>
    <dgm:pt modelId="{C3D33B8E-F443-4E89-82C1-95368E8ED197}">
      <dgm:prSet/>
      <dgm:spPr/>
      <dgm:t>
        <a:bodyPr/>
        <a:lstStyle/>
        <a:p>
          <a:endParaRPr lang="ru-RU" dirty="0"/>
        </a:p>
      </dgm:t>
    </dgm:pt>
    <dgm:pt modelId="{1A7A7371-75A6-4FD5-9056-323F005AE822}" type="parTrans" cxnId="{E29BDD5E-62FE-44C1-8ED8-DA4DB3AC65B3}">
      <dgm:prSet/>
      <dgm:spPr/>
      <dgm:t>
        <a:bodyPr/>
        <a:lstStyle/>
        <a:p>
          <a:endParaRPr lang="ru-RU"/>
        </a:p>
      </dgm:t>
    </dgm:pt>
    <dgm:pt modelId="{257C68E0-AF77-4C66-87AE-C370873B1C56}" type="sibTrans" cxnId="{E29BDD5E-62FE-44C1-8ED8-DA4DB3AC65B3}">
      <dgm:prSet/>
      <dgm:spPr/>
      <dgm:t>
        <a:bodyPr/>
        <a:lstStyle/>
        <a:p>
          <a:endParaRPr lang="ru-RU"/>
        </a:p>
      </dgm:t>
    </dgm:pt>
    <dgm:pt modelId="{CF3C637F-A4C6-4A5E-A846-460F8AD4A6A8}">
      <dgm:prSet phldrT="[Текст]" custT="1"/>
      <dgm:spPr/>
      <dgm:t>
        <a:bodyPr/>
        <a:lstStyle/>
        <a:p>
          <a:r>
            <a:rPr lang="ru-RU" sz="1600" b="1" dirty="0" smtClean="0"/>
            <a:t>Заработная плата работникам общего и дошкольного образования 11,1 млн. рублей и т.д. </a:t>
          </a:r>
          <a:endParaRPr lang="ru-RU" sz="1600" b="1" dirty="0"/>
        </a:p>
      </dgm:t>
    </dgm:pt>
    <dgm:pt modelId="{8627AD84-6863-4251-9686-6C882FA8D9AD}" type="parTrans" cxnId="{1F2832AC-06A1-4CC8-BBBF-B3C2B940EF9C}">
      <dgm:prSet/>
      <dgm:spPr/>
      <dgm:t>
        <a:bodyPr/>
        <a:lstStyle/>
        <a:p>
          <a:endParaRPr lang="ru-RU"/>
        </a:p>
      </dgm:t>
    </dgm:pt>
    <dgm:pt modelId="{EAABBA89-F9E0-47FB-8225-215E87D9FBDD}" type="sibTrans" cxnId="{1F2832AC-06A1-4CC8-BBBF-B3C2B940EF9C}">
      <dgm:prSet/>
      <dgm:spPr/>
      <dgm:t>
        <a:bodyPr/>
        <a:lstStyle/>
        <a:p>
          <a:endParaRPr lang="ru-RU"/>
        </a:p>
      </dgm:t>
    </dgm:pt>
    <dgm:pt modelId="{94E52610-06C6-4783-A6F0-A6EDB605ECAE}">
      <dgm:prSet/>
      <dgm:spPr>
        <a:solidFill>
          <a:srgbClr val="66FFFF"/>
        </a:solidFill>
      </dgm:spPr>
      <dgm:t>
        <a:bodyPr/>
        <a:lstStyle/>
        <a:p>
          <a:endParaRPr lang="ru-RU" dirty="0"/>
        </a:p>
      </dgm:t>
    </dgm:pt>
    <dgm:pt modelId="{FFD68216-15D6-48BA-8067-ED9E5C3874B3}" type="parTrans" cxnId="{EB2DAFA9-1CED-45E4-AD59-7FE30A4790CF}">
      <dgm:prSet/>
      <dgm:spPr/>
      <dgm:t>
        <a:bodyPr/>
        <a:lstStyle/>
        <a:p>
          <a:endParaRPr lang="ru-RU"/>
        </a:p>
      </dgm:t>
    </dgm:pt>
    <dgm:pt modelId="{F6F30AB9-A370-4A24-9C10-2DDAAA7082DC}" type="sibTrans" cxnId="{EB2DAFA9-1CED-45E4-AD59-7FE30A4790CF}">
      <dgm:prSet/>
      <dgm:spPr/>
      <dgm:t>
        <a:bodyPr/>
        <a:lstStyle/>
        <a:p>
          <a:endParaRPr lang="ru-RU"/>
        </a:p>
      </dgm:t>
    </dgm:pt>
    <dgm:pt modelId="{EFDFCD1A-E6CD-4B63-8D64-3E25D65886B0}">
      <dgm:prSet phldrT="[Текст]" custT="1"/>
      <dgm:spPr/>
      <dgm:t>
        <a:bodyPr/>
        <a:lstStyle/>
        <a:p>
          <a:r>
            <a:rPr lang="ru-RU" sz="2400" dirty="0" smtClean="0"/>
            <a:t>в сумме 4,8 млн. рублей</a:t>
          </a:r>
          <a:endParaRPr lang="ru-RU" sz="2400" dirty="0"/>
        </a:p>
      </dgm:t>
    </dgm:pt>
    <dgm:pt modelId="{7CC9B584-CE7F-4399-8C12-8A2700BCD8F3}" type="parTrans" cxnId="{35E7EFE8-D775-417F-948C-6766740784A6}">
      <dgm:prSet/>
      <dgm:spPr/>
      <dgm:t>
        <a:bodyPr/>
        <a:lstStyle/>
        <a:p>
          <a:endParaRPr lang="ru-RU"/>
        </a:p>
      </dgm:t>
    </dgm:pt>
    <dgm:pt modelId="{BDD3E68D-1275-401E-8D06-CEC0746154FD}" type="sibTrans" cxnId="{35E7EFE8-D775-417F-948C-6766740784A6}">
      <dgm:prSet/>
      <dgm:spPr/>
      <dgm:t>
        <a:bodyPr/>
        <a:lstStyle/>
        <a:p>
          <a:endParaRPr lang="ru-RU"/>
        </a:p>
      </dgm:t>
    </dgm:pt>
    <dgm:pt modelId="{64786A32-5EE8-46C8-ABD8-372488EDB6DE}">
      <dgm:prSet custT="1"/>
      <dgm:spPr/>
      <dgm:t>
        <a:bodyPr/>
        <a:lstStyle/>
        <a:p>
          <a:endParaRPr lang="ru-RU" sz="2400" dirty="0"/>
        </a:p>
      </dgm:t>
    </dgm:pt>
    <dgm:pt modelId="{53688D2E-AF7D-4713-9A7E-2E6B75569181}" type="parTrans" cxnId="{EA682F49-224F-48B6-A34C-8940E7CB98A0}">
      <dgm:prSet/>
      <dgm:spPr/>
      <dgm:t>
        <a:bodyPr/>
        <a:lstStyle/>
        <a:p>
          <a:endParaRPr lang="ru-RU"/>
        </a:p>
      </dgm:t>
    </dgm:pt>
    <dgm:pt modelId="{FC338962-72A3-434F-9FDA-7A725BDC3307}" type="sibTrans" cxnId="{EA682F49-224F-48B6-A34C-8940E7CB98A0}">
      <dgm:prSet/>
      <dgm:spPr/>
      <dgm:t>
        <a:bodyPr/>
        <a:lstStyle/>
        <a:p>
          <a:endParaRPr lang="ru-RU"/>
        </a:p>
      </dgm:t>
    </dgm:pt>
    <dgm:pt modelId="{316009E4-E063-4385-99FE-02E04745B610}">
      <dgm:prSet custT="1"/>
      <dgm:spPr/>
      <dgm:t>
        <a:bodyPr/>
        <a:lstStyle/>
        <a:p>
          <a:endParaRPr lang="ru-RU" sz="2400" dirty="0"/>
        </a:p>
      </dgm:t>
    </dgm:pt>
    <dgm:pt modelId="{4873E926-1114-4F28-9102-0E9DED92A232}" type="parTrans" cxnId="{EE3D2E75-FB2B-4F84-89D1-C736EF713472}">
      <dgm:prSet/>
      <dgm:spPr/>
      <dgm:t>
        <a:bodyPr/>
        <a:lstStyle/>
        <a:p>
          <a:endParaRPr lang="ru-RU"/>
        </a:p>
      </dgm:t>
    </dgm:pt>
    <dgm:pt modelId="{437F2034-268D-4CFE-B2CC-03B5ED87C8BF}" type="sibTrans" cxnId="{EE3D2E75-FB2B-4F84-89D1-C736EF713472}">
      <dgm:prSet/>
      <dgm:spPr/>
      <dgm:t>
        <a:bodyPr/>
        <a:lstStyle/>
        <a:p>
          <a:endParaRPr lang="ru-RU"/>
        </a:p>
      </dgm:t>
    </dgm:pt>
    <dgm:pt modelId="{3F52F905-02C4-4830-98F1-EF595CFC83C7}">
      <dgm:prSet custT="1"/>
      <dgm:spPr/>
      <dgm:t>
        <a:bodyPr/>
        <a:lstStyle/>
        <a:p>
          <a:endParaRPr lang="ru-RU" sz="2400" dirty="0"/>
        </a:p>
      </dgm:t>
    </dgm:pt>
    <dgm:pt modelId="{86AFABB0-170C-40B0-838F-23EAC50B53CC}" type="parTrans" cxnId="{FD8CC954-B2A5-4B16-BFF3-170442DDA4DB}">
      <dgm:prSet/>
      <dgm:spPr/>
      <dgm:t>
        <a:bodyPr/>
        <a:lstStyle/>
        <a:p>
          <a:endParaRPr lang="ru-RU"/>
        </a:p>
      </dgm:t>
    </dgm:pt>
    <dgm:pt modelId="{6A6C3AD5-415C-49DB-BA9B-615DAF437AFB}" type="sibTrans" cxnId="{FD8CC954-B2A5-4B16-BFF3-170442DDA4DB}">
      <dgm:prSet/>
      <dgm:spPr/>
      <dgm:t>
        <a:bodyPr/>
        <a:lstStyle/>
        <a:p>
          <a:endParaRPr lang="ru-RU"/>
        </a:p>
      </dgm:t>
    </dgm:pt>
    <dgm:pt modelId="{5BDF875F-7F39-4C73-A94D-9A895991A96B}">
      <dgm:prSet phldrT="[Текст]" custT="1"/>
      <dgm:spPr/>
      <dgm:t>
        <a:bodyPr/>
        <a:lstStyle/>
        <a:p>
          <a:r>
            <a:rPr lang="ru-RU" sz="1500" b="1" dirty="0" smtClean="0"/>
            <a:t>Целевые мероприятия в области дорог 11,1 млн. рублей;</a:t>
          </a:r>
          <a:endParaRPr lang="ru-RU" sz="1500" b="1" dirty="0"/>
        </a:p>
      </dgm:t>
    </dgm:pt>
    <dgm:pt modelId="{7AF754FC-8D8D-4CE1-A774-7D16BDACB527}" type="parTrans" cxnId="{7702ADC1-3091-41DB-9A59-399EBDE90003}">
      <dgm:prSet/>
      <dgm:spPr/>
    </dgm:pt>
    <dgm:pt modelId="{648AF8F9-8C2A-4EC0-AF69-A1E544444FAE}" type="sibTrans" cxnId="{7702ADC1-3091-41DB-9A59-399EBDE90003}">
      <dgm:prSet/>
      <dgm:spPr/>
    </dgm:pt>
    <dgm:pt modelId="{3DF1FC16-E781-47F7-A2CF-1635BAAD5848}" type="pres">
      <dgm:prSet presAssocID="{EF22DAD9-6BB6-409D-9CC3-39883C5A34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3E56CE-BC31-4CF6-9823-206D8653CF6B}" type="pres">
      <dgm:prSet presAssocID="{4C1565A5-0869-4D26-A641-E50E8DFACCAF}" presName="linNode" presStyleCnt="0"/>
      <dgm:spPr/>
    </dgm:pt>
    <dgm:pt modelId="{867D85D0-167E-41D8-8B60-9AE590631179}" type="pres">
      <dgm:prSet presAssocID="{4C1565A5-0869-4D26-A641-E50E8DFACCAF}" presName="parentShp" presStyleLbl="node1" presStyleIdx="0" presStyleCnt="4" custScaleX="72043" custScaleY="118159" custLinFactNeighborX="-661" custLinFactNeighborY="-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13E0F-66E5-4EF9-81ED-15D97D3EC542}" type="pres">
      <dgm:prSet presAssocID="{4C1565A5-0869-4D26-A641-E50E8DFACCAF}" presName="childShp" presStyleLbl="bgAccFollowNode1" presStyleIdx="0" presStyleCnt="4" custScaleX="119961" custScaleY="13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75E48-8DCA-47B8-B9B9-DC2E32C6D01F}" type="pres">
      <dgm:prSet presAssocID="{4B71E0F6-BB55-4A8E-840E-DA1E3E6976F1}" presName="spacing" presStyleCnt="0"/>
      <dgm:spPr/>
    </dgm:pt>
    <dgm:pt modelId="{EEDC786D-A48A-4FAB-9B29-1EB179DE0CBE}" type="pres">
      <dgm:prSet presAssocID="{97AD5439-F0E1-4E45-BE43-943C51E0B56F}" presName="linNode" presStyleCnt="0"/>
      <dgm:spPr/>
    </dgm:pt>
    <dgm:pt modelId="{E360029F-1E03-492E-BCCB-0B0978E9E763}" type="pres">
      <dgm:prSet presAssocID="{97AD5439-F0E1-4E45-BE43-943C51E0B56F}" presName="parentShp" presStyleLbl="node1" presStyleIdx="1" presStyleCnt="4" custAng="0" custScaleX="69617" custScaleY="75686" custLinFactNeighborX="-1448" custLinFactNeighborY="-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BDAFE-8A08-4D0B-8D3C-037331E9822D}" type="pres">
      <dgm:prSet presAssocID="{97AD5439-F0E1-4E45-BE43-943C51E0B56F}" presName="childShp" presStyleLbl="bgAccFollowNode1" presStyleIdx="1" presStyleCnt="4" custScaleX="117360" custScaleY="21489" custLinFactNeighborX="398" custLinFactNeighborY="-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C0CF7-5A54-442D-A015-C18D8F6CE409}" type="pres">
      <dgm:prSet presAssocID="{10A78C0A-34B6-4C65-B9E2-26F060ED69FA}" presName="spacing" presStyleCnt="0"/>
      <dgm:spPr/>
    </dgm:pt>
    <dgm:pt modelId="{CB8C6028-6068-4244-BC83-4460949EDDDE}" type="pres">
      <dgm:prSet presAssocID="{1CC2A1D2-A8CA-480A-84F5-32B84BAC29DF}" presName="linNode" presStyleCnt="0"/>
      <dgm:spPr/>
    </dgm:pt>
    <dgm:pt modelId="{E5961E82-CB46-496A-9E6C-F742F46CAA3A}" type="pres">
      <dgm:prSet presAssocID="{1CC2A1D2-A8CA-480A-84F5-32B84BAC29DF}" presName="parentShp" presStyleLbl="node1" presStyleIdx="2" presStyleCnt="4" custScaleX="72294" custScaleY="31673" custLinFactNeighborX="-173" custLinFactNeighborY="-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5CE0-76B5-497E-990C-153D31AE8A00}" type="pres">
      <dgm:prSet presAssocID="{1CC2A1D2-A8CA-480A-84F5-32B84BAC29DF}" presName="childShp" presStyleLbl="bgAccFollowNode1" presStyleIdx="2" presStyleCnt="4" custScaleX="118125" custScaleY="21862" custLinFactNeighborX="1821" custLinFactNeighborY="-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2F07-5A3A-415D-930B-4D5C496C411F}" type="pres">
      <dgm:prSet presAssocID="{4C92F5F6-5D58-4111-B72A-1DCE85F9E4D8}" presName="spacing" presStyleCnt="0"/>
      <dgm:spPr/>
    </dgm:pt>
    <dgm:pt modelId="{E7CFDC03-B9EF-479A-ACB6-127B5F10EAC7}" type="pres">
      <dgm:prSet presAssocID="{94E52610-06C6-4783-A6F0-A6EDB605ECAE}" presName="linNode" presStyleCnt="0"/>
      <dgm:spPr/>
    </dgm:pt>
    <dgm:pt modelId="{7A5A0BB2-F4DA-4CE1-8635-B0533667E142}" type="pres">
      <dgm:prSet presAssocID="{94E52610-06C6-4783-A6F0-A6EDB605ECAE}" presName="parentShp" presStyleLbl="node1" presStyleIdx="3" presStyleCnt="4" custScaleY="73805" custLinFactNeighborX="-1249" custLinFactNeighborY="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868A4-0055-4E1F-814A-FFE6B44EFB54}" type="pres">
      <dgm:prSet presAssocID="{94E52610-06C6-4783-A6F0-A6EDB605ECAE}" presName="childShp" presStyleLbl="bgAccFollowNode1" presStyleIdx="3" presStyleCnt="4" custScaleX="118125" custScaleY="21862" custLinFactNeighborX="363" custLinFactNeighborY="-1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47320-943F-490F-87F5-3CCB3EC58785}" srcId="{4C1565A5-0869-4D26-A641-E50E8DFACCAF}" destId="{4F271F6E-ADDC-4B55-B7CD-C9FA48B13ED2}" srcOrd="1" destOrd="0" parTransId="{F763A90A-590A-4C2C-B39E-C9B8CF176702}" sibTransId="{E8AB0A1F-ACA4-4B6F-A588-FCD9DAAAF6C0}"/>
    <dgm:cxn modelId="{7702ADC1-3091-41DB-9A59-399EBDE90003}" srcId="{4C1565A5-0869-4D26-A641-E50E8DFACCAF}" destId="{5BDF875F-7F39-4C73-A94D-9A895991A96B}" srcOrd="2" destOrd="0" parTransId="{7AF754FC-8D8D-4CE1-A774-7D16BDACB527}" sibTransId="{648AF8F9-8C2A-4EC0-AF69-A1E544444FAE}"/>
    <dgm:cxn modelId="{EA682F49-224F-48B6-A34C-8940E7CB98A0}" srcId="{94E52610-06C6-4783-A6F0-A6EDB605ECAE}" destId="{64786A32-5EE8-46C8-ABD8-372488EDB6DE}" srcOrd="1" destOrd="0" parTransId="{53688D2E-AF7D-4713-9A7E-2E6B75569181}" sibTransId="{FC338962-72A3-434F-9FDA-7A725BDC3307}"/>
    <dgm:cxn modelId="{10DC52C2-06B1-4375-AE9C-2359103E30D3}" type="presOf" srcId="{12F121FD-5E4D-4D44-9F97-4C4F1BD64EB3}" destId="{46745CE0-76B5-497E-990C-153D31AE8A00}" srcOrd="0" destOrd="1" presId="urn:microsoft.com/office/officeart/2005/8/layout/vList6"/>
    <dgm:cxn modelId="{720BD319-873F-4EBF-AFEB-F51FE45B65D5}" type="presOf" srcId="{7F6DF642-4253-475A-A25D-4A807287E426}" destId="{46745CE0-76B5-497E-990C-153D31AE8A00}" srcOrd="0" destOrd="2" presId="urn:microsoft.com/office/officeart/2005/8/layout/vList6"/>
    <dgm:cxn modelId="{B69EAD52-A292-49EB-A986-3DA7A1D70DE8}" srcId="{4C1565A5-0869-4D26-A641-E50E8DFACCAF}" destId="{873703BD-409D-4472-A41A-D0F2A84E9897}" srcOrd="0" destOrd="0" parTransId="{E8414A7C-C43E-4FFA-8AD7-7BA25591BF46}" sibTransId="{60887812-A7E4-4B0C-864E-18A88A6CBAC8}"/>
    <dgm:cxn modelId="{321AC21F-4425-45A1-B035-91D5384E7098}" type="presOf" srcId="{EFDFCD1A-E6CD-4B63-8D64-3E25D65886B0}" destId="{B1F868A4-0055-4E1F-814A-FFE6B44EFB54}" srcOrd="0" destOrd="0" presId="urn:microsoft.com/office/officeart/2005/8/layout/vList6"/>
    <dgm:cxn modelId="{059669A2-C8FA-4E6A-8044-437B968751E9}" srcId="{1CC2A1D2-A8CA-480A-84F5-32B84BAC29DF}" destId="{3344AF8C-4025-4B8A-AB75-895BE089775E}" srcOrd="0" destOrd="0" parTransId="{058881E1-AC6F-48C1-A71C-545FEFE7366D}" sibTransId="{0EA39F02-85BA-4E46-AEA8-5D46A4ABEFD2}"/>
    <dgm:cxn modelId="{55798F78-9161-4C3C-A90E-6DC28147ED7A}" type="presOf" srcId="{4F271F6E-ADDC-4B55-B7CD-C9FA48B13ED2}" destId="{58D13E0F-66E5-4EF9-81ED-15D97D3EC542}" srcOrd="0" destOrd="1" presId="urn:microsoft.com/office/officeart/2005/8/layout/vList6"/>
    <dgm:cxn modelId="{FC1051E4-8D56-490D-95B4-3A1760BC9DBE}" srcId="{EF22DAD9-6BB6-409D-9CC3-39883C5A3473}" destId="{97AD5439-F0E1-4E45-BE43-943C51E0B56F}" srcOrd="1" destOrd="0" parTransId="{DD816F77-DD7A-424A-9823-87CD97B8B0C1}" sibTransId="{10A78C0A-34B6-4C65-B9E2-26F060ED69FA}"/>
    <dgm:cxn modelId="{F265E88A-585F-4411-AB79-F874CA9165FE}" srcId="{4C1565A5-0869-4D26-A641-E50E8DFACCAF}" destId="{B0870A6D-F4D6-474A-8E26-55562761636D}" srcOrd="5" destOrd="0" parTransId="{3B799088-0818-4262-8093-19185FEA7308}" sibTransId="{E778AAD6-4F3E-442D-85E2-5BABCBE77844}"/>
    <dgm:cxn modelId="{AC82D08E-3BA7-454C-8FCB-556C646D593B}" type="presOf" srcId="{4A5D195E-FA73-43B8-A3DB-0079B25C0B44}" destId="{58D13E0F-66E5-4EF9-81ED-15D97D3EC542}" srcOrd="0" destOrd="3" presId="urn:microsoft.com/office/officeart/2005/8/layout/vList6"/>
    <dgm:cxn modelId="{EE3D2E75-FB2B-4F84-89D1-C736EF713472}" srcId="{94E52610-06C6-4783-A6F0-A6EDB605ECAE}" destId="{316009E4-E063-4385-99FE-02E04745B610}" srcOrd="2" destOrd="0" parTransId="{4873E926-1114-4F28-9102-0E9DED92A232}" sibTransId="{437F2034-268D-4CFE-B2CC-03B5ED87C8BF}"/>
    <dgm:cxn modelId="{49F98144-D003-4B1C-9E63-9A0C3CF8F46F}" srcId="{1CC2A1D2-A8CA-480A-84F5-32B84BAC29DF}" destId="{12F121FD-5E4D-4D44-9F97-4C4F1BD64EB3}" srcOrd="1" destOrd="0" parTransId="{81197CBC-0454-48C4-8129-3C5DB7354909}" sibTransId="{5A204A93-837C-438F-B36B-046FD7656435}"/>
    <dgm:cxn modelId="{CFD94277-63B3-4597-97CF-32185EA321F5}" type="presOf" srcId="{873703BD-409D-4472-A41A-D0F2A84E9897}" destId="{58D13E0F-66E5-4EF9-81ED-15D97D3EC542}" srcOrd="0" destOrd="0" presId="urn:microsoft.com/office/officeart/2005/8/layout/vList6"/>
    <dgm:cxn modelId="{449A186D-6C0F-4822-845C-549D4A4F2A7D}" type="presOf" srcId="{1CC2A1D2-A8CA-480A-84F5-32B84BAC29DF}" destId="{E5961E82-CB46-496A-9E6C-F742F46CAA3A}" srcOrd="0" destOrd="0" presId="urn:microsoft.com/office/officeart/2005/8/layout/vList6"/>
    <dgm:cxn modelId="{E29BDD5E-62FE-44C1-8ED8-DA4DB3AC65B3}" srcId="{1CC2A1D2-A8CA-480A-84F5-32B84BAC29DF}" destId="{C3D33B8E-F443-4E89-82C1-95368E8ED197}" srcOrd="3" destOrd="0" parTransId="{1A7A7371-75A6-4FD5-9056-323F005AE822}" sibTransId="{257C68E0-AF77-4C66-87AE-C370873B1C56}"/>
    <dgm:cxn modelId="{1F2832AC-06A1-4CC8-BBBF-B3C2B940EF9C}" srcId="{4C1565A5-0869-4D26-A641-E50E8DFACCAF}" destId="{CF3C637F-A4C6-4A5E-A846-460F8AD4A6A8}" srcOrd="4" destOrd="0" parTransId="{8627AD84-6863-4251-9686-6C882FA8D9AD}" sibTransId="{EAABBA89-F9E0-47FB-8225-215E87D9FBDD}"/>
    <dgm:cxn modelId="{D5AAB6A9-52E5-40FF-A723-6BB22B23A292}" type="presOf" srcId="{94E52610-06C6-4783-A6F0-A6EDB605ECAE}" destId="{7A5A0BB2-F4DA-4CE1-8635-B0533667E142}" srcOrd="0" destOrd="0" presId="urn:microsoft.com/office/officeart/2005/8/layout/vList6"/>
    <dgm:cxn modelId="{35E7EFE8-D775-417F-948C-6766740784A6}" srcId="{94E52610-06C6-4783-A6F0-A6EDB605ECAE}" destId="{EFDFCD1A-E6CD-4B63-8D64-3E25D65886B0}" srcOrd="0" destOrd="0" parTransId="{7CC9B584-CE7F-4399-8C12-8A2700BCD8F3}" sibTransId="{BDD3E68D-1275-401E-8D06-CEC0746154FD}"/>
    <dgm:cxn modelId="{FE583E0B-504D-4B39-B06D-2CD02F079040}" type="presOf" srcId="{5BDF875F-7F39-4C73-A94D-9A895991A96B}" destId="{58D13E0F-66E5-4EF9-81ED-15D97D3EC542}" srcOrd="0" destOrd="2" presId="urn:microsoft.com/office/officeart/2005/8/layout/vList6"/>
    <dgm:cxn modelId="{2B89097F-997C-4623-9FC1-98B37FCD46A6}" srcId="{EF22DAD9-6BB6-409D-9CC3-39883C5A3473}" destId="{1CC2A1D2-A8CA-480A-84F5-32B84BAC29DF}" srcOrd="2" destOrd="0" parTransId="{16B77960-9A36-4C50-9CE6-BF7AC8ADB1F1}" sibTransId="{4C92F5F6-5D58-4111-B72A-1DCE85F9E4D8}"/>
    <dgm:cxn modelId="{782F6642-7B6D-4D02-875A-F6B4F750CE20}" srcId="{EF22DAD9-6BB6-409D-9CC3-39883C5A3473}" destId="{4C1565A5-0869-4D26-A641-E50E8DFACCAF}" srcOrd="0" destOrd="0" parTransId="{824D0118-B82E-410E-8C88-597A2B4BCD55}" sibTransId="{4B71E0F6-BB55-4A8E-840E-DA1E3E6976F1}"/>
    <dgm:cxn modelId="{067E4816-FAEA-4D9D-A26D-7273A58BC288}" type="presOf" srcId="{316009E4-E063-4385-99FE-02E04745B610}" destId="{B1F868A4-0055-4E1F-814A-FFE6B44EFB54}" srcOrd="0" destOrd="2" presId="urn:microsoft.com/office/officeart/2005/8/layout/vList6"/>
    <dgm:cxn modelId="{FBECC5E9-18A8-471D-BEBD-C46863596DB2}" type="presOf" srcId="{B0870A6D-F4D6-474A-8E26-55562761636D}" destId="{58D13E0F-66E5-4EF9-81ED-15D97D3EC542}" srcOrd="0" destOrd="5" presId="urn:microsoft.com/office/officeart/2005/8/layout/vList6"/>
    <dgm:cxn modelId="{BE9F25C9-6AF5-4E9F-89BF-F162C4A602CC}" type="presOf" srcId="{3F52F905-02C4-4830-98F1-EF595CFC83C7}" destId="{B1F868A4-0055-4E1F-814A-FFE6B44EFB54}" srcOrd="0" destOrd="3" presId="urn:microsoft.com/office/officeart/2005/8/layout/vList6"/>
    <dgm:cxn modelId="{58768E88-9CB4-47A3-91C1-5172D63DF14B}" srcId="{97AD5439-F0E1-4E45-BE43-943C51E0B56F}" destId="{7E9CD60F-0D01-47B5-A7B5-73895885A97A}" srcOrd="0" destOrd="0" parTransId="{91C48778-A6DE-4A6F-9226-7D13987F0B09}" sibTransId="{98A6545C-49C0-4C4F-9DBB-E57A3313217B}"/>
    <dgm:cxn modelId="{ECFCA15F-2D42-4BFA-AB6A-924A7DD97E5E}" type="presOf" srcId="{4C1565A5-0869-4D26-A641-E50E8DFACCAF}" destId="{867D85D0-167E-41D8-8B60-9AE590631179}" srcOrd="0" destOrd="0" presId="urn:microsoft.com/office/officeart/2005/8/layout/vList6"/>
    <dgm:cxn modelId="{EB2DAFA9-1CED-45E4-AD59-7FE30A4790CF}" srcId="{EF22DAD9-6BB6-409D-9CC3-39883C5A3473}" destId="{94E52610-06C6-4783-A6F0-A6EDB605ECAE}" srcOrd="3" destOrd="0" parTransId="{FFD68216-15D6-48BA-8067-ED9E5C3874B3}" sibTransId="{F6F30AB9-A370-4A24-9C10-2DDAAA7082DC}"/>
    <dgm:cxn modelId="{CA0D65CF-6565-47A5-A5CB-9D3255EE9C44}" srcId="{1CC2A1D2-A8CA-480A-84F5-32B84BAC29DF}" destId="{7F6DF642-4253-475A-A25D-4A807287E426}" srcOrd="2" destOrd="0" parTransId="{FC6F8AFF-3801-4DDB-9385-D0968F91EE8E}" sibTransId="{B3883423-7495-4B4F-98AA-9823CB79AD08}"/>
    <dgm:cxn modelId="{CE2F5790-0FDF-4A92-A801-0327E7934230}" srcId="{4C1565A5-0869-4D26-A641-E50E8DFACCAF}" destId="{4A5D195E-FA73-43B8-A3DB-0079B25C0B44}" srcOrd="3" destOrd="0" parTransId="{EC4BBB81-C5DA-4500-98DB-509CA5C558AF}" sibTransId="{04D3000D-3FBD-4BD2-8D95-C7BC13AED88F}"/>
    <dgm:cxn modelId="{4BA55658-54EB-478D-9412-0A314A6DA4CA}" type="presOf" srcId="{7E9CD60F-0D01-47B5-A7B5-73895885A97A}" destId="{9A9BDAFE-8A08-4D0B-8D3C-037331E9822D}" srcOrd="0" destOrd="0" presId="urn:microsoft.com/office/officeart/2005/8/layout/vList6"/>
    <dgm:cxn modelId="{8CA03CD7-1D53-4BF3-AD5D-59D31230ADD0}" type="presOf" srcId="{C3D33B8E-F443-4E89-82C1-95368E8ED197}" destId="{46745CE0-76B5-497E-990C-153D31AE8A00}" srcOrd="0" destOrd="3" presId="urn:microsoft.com/office/officeart/2005/8/layout/vList6"/>
    <dgm:cxn modelId="{FD8CC954-B2A5-4B16-BFF3-170442DDA4DB}" srcId="{94E52610-06C6-4783-A6F0-A6EDB605ECAE}" destId="{3F52F905-02C4-4830-98F1-EF595CFC83C7}" srcOrd="3" destOrd="0" parTransId="{86AFABB0-170C-40B0-838F-23EAC50B53CC}" sibTransId="{6A6C3AD5-415C-49DB-BA9B-615DAF437AFB}"/>
    <dgm:cxn modelId="{BDBFEA56-79BB-4617-B93B-CDF46FD45CB5}" type="presOf" srcId="{3344AF8C-4025-4B8A-AB75-895BE089775E}" destId="{46745CE0-76B5-497E-990C-153D31AE8A00}" srcOrd="0" destOrd="0" presId="urn:microsoft.com/office/officeart/2005/8/layout/vList6"/>
    <dgm:cxn modelId="{98240C21-8CB0-4AEE-9013-7612F840E82F}" type="presOf" srcId="{97AD5439-F0E1-4E45-BE43-943C51E0B56F}" destId="{E360029F-1E03-492E-BCCB-0B0978E9E763}" srcOrd="0" destOrd="0" presId="urn:microsoft.com/office/officeart/2005/8/layout/vList6"/>
    <dgm:cxn modelId="{249E21F5-D680-4E23-8E7D-9EC8DB9CB718}" type="presOf" srcId="{EF22DAD9-6BB6-409D-9CC3-39883C5A3473}" destId="{3DF1FC16-E781-47F7-A2CF-1635BAAD5848}" srcOrd="0" destOrd="0" presId="urn:microsoft.com/office/officeart/2005/8/layout/vList6"/>
    <dgm:cxn modelId="{7B059083-6787-4BD3-A868-F997EC38BB0A}" type="presOf" srcId="{64786A32-5EE8-46C8-ABD8-372488EDB6DE}" destId="{B1F868A4-0055-4E1F-814A-FFE6B44EFB54}" srcOrd="0" destOrd="1" presId="urn:microsoft.com/office/officeart/2005/8/layout/vList6"/>
    <dgm:cxn modelId="{AACF0065-F6F3-4B39-A774-4F96E948952C}" type="presOf" srcId="{CF3C637F-A4C6-4A5E-A846-460F8AD4A6A8}" destId="{58D13E0F-66E5-4EF9-81ED-15D97D3EC542}" srcOrd="0" destOrd="4" presId="urn:microsoft.com/office/officeart/2005/8/layout/vList6"/>
    <dgm:cxn modelId="{DDB34719-FAFE-40A6-9673-60BFAB22B48F}" type="presParOf" srcId="{3DF1FC16-E781-47F7-A2CF-1635BAAD5848}" destId="{B43E56CE-BC31-4CF6-9823-206D8653CF6B}" srcOrd="0" destOrd="0" presId="urn:microsoft.com/office/officeart/2005/8/layout/vList6"/>
    <dgm:cxn modelId="{097AE577-091E-4197-996E-6CECC82B459E}" type="presParOf" srcId="{B43E56CE-BC31-4CF6-9823-206D8653CF6B}" destId="{867D85D0-167E-41D8-8B60-9AE590631179}" srcOrd="0" destOrd="0" presId="urn:microsoft.com/office/officeart/2005/8/layout/vList6"/>
    <dgm:cxn modelId="{4EFCB9EC-1876-4B8D-AAC6-6D1979A68C9C}" type="presParOf" srcId="{B43E56CE-BC31-4CF6-9823-206D8653CF6B}" destId="{58D13E0F-66E5-4EF9-81ED-15D97D3EC542}" srcOrd="1" destOrd="0" presId="urn:microsoft.com/office/officeart/2005/8/layout/vList6"/>
    <dgm:cxn modelId="{B1690E1D-B290-461E-A991-09C07A2AAD0A}" type="presParOf" srcId="{3DF1FC16-E781-47F7-A2CF-1635BAAD5848}" destId="{D9F75E48-8DCA-47B8-B9B9-DC2E32C6D01F}" srcOrd="1" destOrd="0" presId="urn:microsoft.com/office/officeart/2005/8/layout/vList6"/>
    <dgm:cxn modelId="{36757496-74A0-494B-9E2A-D766BD834071}" type="presParOf" srcId="{3DF1FC16-E781-47F7-A2CF-1635BAAD5848}" destId="{EEDC786D-A48A-4FAB-9B29-1EB179DE0CBE}" srcOrd="2" destOrd="0" presId="urn:microsoft.com/office/officeart/2005/8/layout/vList6"/>
    <dgm:cxn modelId="{AA3853F8-1322-4785-8E4A-70A75C5284EE}" type="presParOf" srcId="{EEDC786D-A48A-4FAB-9B29-1EB179DE0CBE}" destId="{E360029F-1E03-492E-BCCB-0B0978E9E763}" srcOrd="0" destOrd="0" presId="urn:microsoft.com/office/officeart/2005/8/layout/vList6"/>
    <dgm:cxn modelId="{727532F6-7235-4F34-AF01-67E1BF5B1513}" type="presParOf" srcId="{EEDC786D-A48A-4FAB-9B29-1EB179DE0CBE}" destId="{9A9BDAFE-8A08-4D0B-8D3C-037331E9822D}" srcOrd="1" destOrd="0" presId="urn:microsoft.com/office/officeart/2005/8/layout/vList6"/>
    <dgm:cxn modelId="{AE5FB546-247C-4757-AC34-DE28C0E4DC14}" type="presParOf" srcId="{3DF1FC16-E781-47F7-A2CF-1635BAAD5848}" destId="{D7EC0CF7-5A54-442D-A015-C18D8F6CE409}" srcOrd="3" destOrd="0" presId="urn:microsoft.com/office/officeart/2005/8/layout/vList6"/>
    <dgm:cxn modelId="{337D11D6-C5D7-4E23-B25F-993B84870F98}" type="presParOf" srcId="{3DF1FC16-E781-47F7-A2CF-1635BAAD5848}" destId="{CB8C6028-6068-4244-BC83-4460949EDDDE}" srcOrd="4" destOrd="0" presId="urn:microsoft.com/office/officeart/2005/8/layout/vList6"/>
    <dgm:cxn modelId="{946FA222-D43B-4F88-95B4-0AA1919B61B1}" type="presParOf" srcId="{CB8C6028-6068-4244-BC83-4460949EDDDE}" destId="{E5961E82-CB46-496A-9E6C-F742F46CAA3A}" srcOrd="0" destOrd="0" presId="urn:microsoft.com/office/officeart/2005/8/layout/vList6"/>
    <dgm:cxn modelId="{8161A6CC-DD53-4154-B5CA-20E1A4A5E41A}" type="presParOf" srcId="{CB8C6028-6068-4244-BC83-4460949EDDDE}" destId="{46745CE0-76B5-497E-990C-153D31AE8A00}" srcOrd="1" destOrd="0" presId="urn:microsoft.com/office/officeart/2005/8/layout/vList6"/>
    <dgm:cxn modelId="{2B442270-6529-48B8-AA37-87ECD5C93D5F}" type="presParOf" srcId="{3DF1FC16-E781-47F7-A2CF-1635BAAD5848}" destId="{0B452F07-5A3A-415D-930B-4D5C496C411F}" srcOrd="5" destOrd="0" presId="urn:microsoft.com/office/officeart/2005/8/layout/vList6"/>
    <dgm:cxn modelId="{DC0CB3CF-2D3D-4261-A447-5BCD30B08B99}" type="presParOf" srcId="{3DF1FC16-E781-47F7-A2CF-1635BAAD5848}" destId="{E7CFDC03-B9EF-479A-ACB6-127B5F10EAC7}" srcOrd="6" destOrd="0" presId="urn:microsoft.com/office/officeart/2005/8/layout/vList6"/>
    <dgm:cxn modelId="{BF84E45C-B6D6-4197-B793-E555140BCA33}" type="presParOf" srcId="{E7CFDC03-B9EF-479A-ACB6-127B5F10EAC7}" destId="{7A5A0BB2-F4DA-4CE1-8635-B0533667E142}" srcOrd="0" destOrd="0" presId="urn:microsoft.com/office/officeart/2005/8/layout/vList6"/>
    <dgm:cxn modelId="{DD26BC7A-A40F-4CAF-8094-ADDD7C4AD71C}" type="presParOf" srcId="{E7CFDC03-B9EF-479A-ACB6-127B5F10EAC7}" destId="{B1F868A4-0055-4E1F-814A-FFE6B44EFB5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F9BBF-64B2-4B6B-960B-AA11B2E7F7B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67F8A-F201-441C-9E5B-74D05584DB6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Расходы по заработной плате в общем объеме расходов за 2018 год – 59,9 %</a:t>
          </a:r>
          <a:endParaRPr lang="ru-RU" i="1" dirty="0"/>
        </a:p>
      </dgm:t>
    </dgm:pt>
    <dgm:pt modelId="{9A3BFB49-9FBA-411E-8FD6-290F36591912}" type="parTrans" cxnId="{0B32579A-F1A2-4AB3-B483-675CCD7A68F4}">
      <dgm:prSet/>
      <dgm:spPr/>
      <dgm:t>
        <a:bodyPr/>
        <a:lstStyle/>
        <a:p>
          <a:endParaRPr lang="ru-RU"/>
        </a:p>
      </dgm:t>
    </dgm:pt>
    <dgm:pt modelId="{1DB8FD0F-18B3-4182-AE5D-5C15119F7DFD}" type="sibTrans" cxnId="{0B32579A-F1A2-4AB3-B483-675CCD7A68F4}">
      <dgm:prSet/>
      <dgm:spPr/>
      <dgm:t>
        <a:bodyPr/>
        <a:lstStyle/>
        <a:p>
          <a:endParaRPr lang="ru-RU"/>
        </a:p>
      </dgm:t>
    </dgm:pt>
    <dgm:pt modelId="{5A8B6CE6-9C2B-4772-ABF1-CB3A038B0A5E}" type="pres">
      <dgm:prSet presAssocID="{D7AF9BBF-64B2-4B6B-960B-AA11B2E7F7B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0AEDF-B2A7-4C66-8254-5DD058B016E1}" type="pres">
      <dgm:prSet presAssocID="{77667F8A-F201-441C-9E5B-74D05584DB69}" presName="circle1" presStyleLbl="node1" presStyleIdx="0" presStyleCnt="1"/>
      <dgm:spPr/>
    </dgm:pt>
    <dgm:pt modelId="{D13D782D-EF01-40B4-B8F8-BA6159629242}" type="pres">
      <dgm:prSet presAssocID="{77667F8A-F201-441C-9E5B-74D05584DB69}" presName="space" presStyleCnt="0"/>
      <dgm:spPr/>
    </dgm:pt>
    <dgm:pt modelId="{917EB33E-7365-4F4D-BB64-95509C66B061}" type="pres">
      <dgm:prSet presAssocID="{77667F8A-F201-441C-9E5B-74D05584DB69}" presName="rect1" presStyleLbl="alignAcc1" presStyleIdx="0" presStyleCnt="1"/>
      <dgm:spPr/>
      <dgm:t>
        <a:bodyPr/>
        <a:lstStyle/>
        <a:p>
          <a:endParaRPr lang="ru-RU"/>
        </a:p>
      </dgm:t>
    </dgm:pt>
    <dgm:pt modelId="{A19CF2E3-637A-4B2E-B52E-6C98AF8E9D32}" type="pres">
      <dgm:prSet presAssocID="{77667F8A-F201-441C-9E5B-74D05584DB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51E61-9076-4119-A527-B859E489C86C}" type="presOf" srcId="{77667F8A-F201-441C-9E5B-74D05584DB69}" destId="{A19CF2E3-637A-4B2E-B52E-6C98AF8E9D32}" srcOrd="1" destOrd="0" presId="urn:microsoft.com/office/officeart/2005/8/layout/target3"/>
    <dgm:cxn modelId="{27C2B896-1EC8-49ED-85BA-9AA6E0DC499A}" type="presOf" srcId="{77667F8A-F201-441C-9E5B-74D05584DB69}" destId="{917EB33E-7365-4F4D-BB64-95509C66B061}" srcOrd="0" destOrd="0" presId="urn:microsoft.com/office/officeart/2005/8/layout/target3"/>
    <dgm:cxn modelId="{E62D6B6E-0763-4741-8C91-07B640675B79}" type="presOf" srcId="{D7AF9BBF-64B2-4B6B-960B-AA11B2E7F7B5}" destId="{5A8B6CE6-9C2B-4772-ABF1-CB3A038B0A5E}" srcOrd="0" destOrd="0" presId="urn:microsoft.com/office/officeart/2005/8/layout/target3"/>
    <dgm:cxn modelId="{0B32579A-F1A2-4AB3-B483-675CCD7A68F4}" srcId="{D7AF9BBF-64B2-4B6B-960B-AA11B2E7F7B5}" destId="{77667F8A-F201-441C-9E5B-74D05584DB69}" srcOrd="0" destOrd="0" parTransId="{9A3BFB49-9FBA-411E-8FD6-290F36591912}" sibTransId="{1DB8FD0F-18B3-4182-AE5D-5C15119F7DFD}"/>
    <dgm:cxn modelId="{071170F3-E776-4EEB-97CC-4257D9D9873C}" type="presParOf" srcId="{5A8B6CE6-9C2B-4772-ABF1-CB3A038B0A5E}" destId="{F010AEDF-B2A7-4C66-8254-5DD058B016E1}" srcOrd="0" destOrd="0" presId="urn:microsoft.com/office/officeart/2005/8/layout/target3"/>
    <dgm:cxn modelId="{CECEA8A9-7D45-4821-B1B4-972F7BB43A3F}" type="presParOf" srcId="{5A8B6CE6-9C2B-4772-ABF1-CB3A038B0A5E}" destId="{D13D782D-EF01-40B4-B8F8-BA6159629242}" srcOrd="1" destOrd="0" presId="urn:microsoft.com/office/officeart/2005/8/layout/target3"/>
    <dgm:cxn modelId="{2500489C-A1E9-41C6-9F31-724E25056201}" type="presParOf" srcId="{5A8B6CE6-9C2B-4772-ABF1-CB3A038B0A5E}" destId="{917EB33E-7365-4F4D-BB64-95509C66B061}" srcOrd="2" destOrd="0" presId="urn:microsoft.com/office/officeart/2005/8/layout/target3"/>
    <dgm:cxn modelId="{F5CAF2E6-B814-4388-AE17-DF4484922591}" type="presParOf" srcId="{5A8B6CE6-9C2B-4772-ABF1-CB3A038B0A5E}" destId="{A19CF2E3-637A-4B2E-B52E-6C98AF8E9D32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C0F86-CA68-4108-AA7A-828DD908B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3E686-5BA8-492D-A5CD-CC7DD0099D81}">
      <dgm:prSet custT="1"/>
      <dgm:spPr>
        <a:solidFill>
          <a:srgbClr val="00FF99"/>
        </a:solidFill>
      </dgm:spPr>
      <dgm:t>
        <a:bodyPr/>
        <a:lstStyle/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</a:t>
          </a:r>
        </a:p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«Сернурский муниципальный район» за 2019 год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083C1-30BE-4D2D-B366-CB321D16979C}" type="parTrans" cxnId="{8DA2DB85-5781-4CD1-8D09-4BB01C8E132F}">
      <dgm:prSet/>
      <dgm:spPr/>
      <dgm:t>
        <a:bodyPr/>
        <a:lstStyle/>
        <a:p>
          <a:endParaRPr lang="ru-RU"/>
        </a:p>
      </dgm:t>
    </dgm:pt>
    <dgm:pt modelId="{63639B8B-51EC-4C49-8319-33C98CB562E2}" type="sibTrans" cxnId="{8DA2DB85-5781-4CD1-8D09-4BB01C8E132F}">
      <dgm:prSet/>
      <dgm:spPr/>
      <dgm:t>
        <a:bodyPr/>
        <a:lstStyle/>
        <a:p>
          <a:endParaRPr lang="ru-RU"/>
        </a:p>
      </dgm:t>
    </dgm:pt>
    <dgm:pt modelId="{E9735B6F-9299-4D03-926A-88BFE955665B}" type="pres">
      <dgm:prSet presAssocID="{4A3C0F86-CA68-4108-AA7A-828DD908B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0F5B8-58C8-4900-ABF5-35FC0A7E98CC}" type="pres">
      <dgm:prSet presAssocID="{0E93E686-5BA8-492D-A5CD-CC7DD0099D81}" presName="parentText" presStyleLbl="node1" presStyleIdx="0" presStyleCnt="1" custScaleY="233821" custLinFactNeighborX="-348" custLinFactNeighborY="1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AC5EB-EF62-485D-B55C-2D4DE81EB0BA}" type="presOf" srcId="{4A3C0F86-CA68-4108-AA7A-828DD908BC80}" destId="{E9735B6F-9299-4D03-926A-88BFE955665B}" srcOrd="0" destOrd="0" presId="urn:microsoft.com/office/officeart/2005/8/layout/vList2"/>
    <dgm:cxn modelId="{8DA2DB85-5781-4CD1-8D09-4BB01C8E132F}" srcId="{4A3C0F86-CA68-4108-AA7A-828DD908BC80}" destId="{0E93E686-5BA8-492D-A5CD-CC7DD0099D81}" srcOrd="0" destOrd="0" parTransId="{34F083C1-30BE-4D2D-B366-CB321D16979C}" sibTransId="{63639B8B-51EC-4C49-8319-33C98CB562E2}"/>
    <dgm:cxn modelId="{931958A4-5A4F-47CC-8FA8-D04213704B3C}" type="presOf" srcId="{0E93E686-5BA8-492D-A5CD-CC7DD0099D81}" destId="{E870F5B8-58C8-4900-ABF5-35FC0A7E98CC}" srcOrd="0" destOrd="0" presId="urn:microsoft.com/office/officeart/2005/8/layout/vList2"/>
    <dgm:cxn modelId="{BEA3EA29-17C4-432F-A875-BE3820DEC8F8}" type="presParOf" srcId="{E9735B6F-9299-4D03-926A-88BFE955665B}" destId="{E870F5B8-58C8-4900-ABF5-35FC0A7E98C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2A752-ADC1-45E9-9AF2-87EA5DF48A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14EB1-C086-4136-B311-9E33E9DEF8C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Субсидии бюджетам МО на развитие отрасли культуры – 172,4 тыс.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C210826C-3956-4A3D-85C1-E425447329A9}" type="parTrans" cxnId="{D058AF97-16C3-48A2-8E68-B64BE7B8721D}">
      <dgm:prSet/>
      <dgm:spPr/>
      <dgm:t>
        <a:bodyPr/>
        <a:lstStyle/>
        <a:p>
          <a:endParaRPr lang="ru-RU"/>
        </a:p>
      </dgm:t>
    </dgm:pt>
    <dgm:pt modelId="{4D3499C5-CD49-4220-8E79-045F04FBC5E6}" type="sibTrans" cxnId="{D058AF97-16C3-48A2-8E68-B64BE7B8721D}">
      <dgm:prSet/>
      <dgm:spPr/>
      <dgm:t>
        <a:bodyPr/>
        <a:lstStyle/>
        <a:p>
          <a:endParaRPr lang="ru-RU"/>
        </a:p>
      </dgm:t>
    </dgm:pt>
    <dgm:pt modelId="{65E9B406-0119-4C3B-A7C6-0B41A8C61DB3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Обеспечение развития и укрепления материально-технической базы домов культуры в населенных пунктах с числом жителей до 50 тысяч человек</a:t>
          </a:r>
          <a:r>
            <a:rPr lang="ru-RU" sz="2000" dirty="0" smtClean="0">
              <a:solidFill>
                <a:schemeClr val="tx1"/>
              </a:solidFill>
            </a:rPr>
            <a:t>– 1,5 млн. рублей</a:t>
          </a:r>
          <a:endParaRPr lang="ru-RU" sz="2000" dirty="0">
            <a:solidFill>
              <a:schemeClr val="tx1"/>
            </a:solidFill>
          </a:endParaRPr>
        </a:p>
      </dgm:t>
    </dgm:pt>
    <dgm:pt modelId="{3282EC70-77FD-4ED1-8FE4-D3FE35F35D39}" type="parTrans" cxnId="{A88404DB-FE7B-418D-8676-816ABEB104CC}">
      <dgm:prSet/>
      <dgm:spPr/>
      <dgm:t>
        <a:bodyPr/>
        <a:lstStyle/>
        <a:p>
          <a:endParaRPr lang="ru-RU"/>
        </a:p>
      </dgm:t>
    </dgm:pt>
    <dgm:pt modelId="{AF332555-4FC5-4A41-AF8D-528DD68F5E21}" type="sibTrans" cxnId="{A88404DB-FE7B-418D-8676-816ABEB104CC}">
      <dgm:prSet/>
      <dgm:spPr/>
      <dgm:t>
        <a:bodyPr/>
        <a:lstStyle/>
        <a:p>
          <a:endParaRPr lang="ru-RU"/>
        </a:p>
      </dgm:t>
    </dgm:pt>
    <dgm:pt modelId="{5CE2CEA2-4C1D-4457-87EB-C6EB23E669CE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 Модернизация учреждений культурно-досугового типа в сельской местности - 5,3 млн.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27937B4D-B0E2-4DDA-B7A8-8F72A09B4EC4}" type="sibTrans" cxnId="{688B1FD4-9EAF-4829-BB7E-1167377FE7AB}">
      <dgm:prSet/>
      <dgm:spPr/>
      <dgm:t>
        <a:bodyPr/>
        <a:lstStyle/>
        <a:p>
          <a:endParaRPr lang="ru-RU"/>
        </a:p>
      </dgm:t>
    </dgm:pt>
    <dgm:pt modelId="{D35F9D43-6CF4-4867-8851-E74BC2A139BA}" type="parTrans" cxnId="{688B1FD4-9EAF-4829-BB7E-1167377FE7AB}">
      <dgm:prSet/>
      <dgm:spPr/>
      <dgm:t>
        <a:bodyPr/>
        <a:lstStyle/>
        <a:p>
          <a:endParaRPr lang="ru-RU"/>
        </a:p>
      </dgm:t>
    </dgm:pt>
    <dgm:pt modelId="{B0D5196C-C5DB-4FA5-8390-895CE043BAB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Капитальный ремонт </a:t>
          </a:r>
          <a:r>
            <a:rPr lang="ru-RU" sz="2000" dirty="0" err="1" smtClean="0">
              <a:solidFill>
                <a:schemeClr val="tx1"/>
              </a:solidFill>
            </a:rPr>
            <a:t>культурно-досуговых</a:t>
          </a:r>
          <a:r>
            <a:rPr lang="ru-RU" sz="2000" dirty="0" smtClean="0">
              <a:solidFill>
                <a:schemeClr val="tx1"/>
              </a:solidFill>
            </a:rPr>
            <a:t> учреждений в сельской местности – 1,0 млн. рублей</a:t>
          </a:r>
          <a:endParaRPr lang="ru-RU" sz="2000" dirty="0">
            <a:solidFill>
              <a:schemeClr val="tx1"/>
            </a:solidFill>
          </a:endParaRPr>
        </a:p>
      </dgm:t>
    </dgm:pt>
    <dgm:pt modelId="{C3B3AF6F-B871-4BE2-8D77-717F666A61F1}" type="parTrans" cxnId="{D0BBA932-276D-4C1B-87BF-695EA5BCD1D4}">
      <dgm:prSet/>
      <dgm:spPr/>
      <dgm:t>
        <a:bodyPr/>
        <a:lstStyle/>
        <a:p>
          <a:endParaRPr lang="ru-RU"/>
        </a:p>
      </dgm:t>
    </dgm:pt>
    <dgm:pt modelId="{D8019B77-5AC0-4843-BFC1-34517E4C3EF8}" type="sibTrans" cxnId="{D0BBA932-276D-4C1B-87BF-695EA5BCD1D4}">
      <dgm:prSet/>
      <dgm:spPr/>
      <dgm:t>
        <a:bodyPr/>
        <a:lstStyle/>
        <a:p>
          <a:endParaRPr lang="ru-RU"/>
        </a:p>
      </dgm:t>
    </dgm:pt>
    <dgm:pt modelId="{429D4BF2-1688-40AA-AEB5-C15CC1B0992B}" type="pres">
      <dgm:prSet presAssocID="{43C2A752-ADC1-45E9-9AF2-87EA5DF48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A4CD-DFB6-4EB6-B92C-339899163940}" type="pres">
      <dgm:prSet presAssocID="{E7214EB1-C086-4136-B311-9E33E9DEF8CF}" presName="parentLin" presStyleCnt="0"/>
      <dgm:spPr/>
    </dgm:pt>
    <dgm:pt modelId="{6E1851FF-AC24-4D41-A440-1501D7A0D858}" type="pres">
      <dgm:prSet presAssocID="{E7214EB1-C086-4136-B311-9E33E9DEF8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891579B-D7DD-46DC-9431-49540BDB1B23}" type="pres">
      <dgm:prSet presAssocID="{E7214EB1-C086-4136-B311-9E33E9DEF8CF}" presName="parentText" presStyleLbl="node1" presStyleIdx="0" presStyleCnt="4" custLinFactNeighborX="-2784" custLinFactNeighborY="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209CF-FC0C-46EC-87E8-99E1BC4F5740}" type="pres">
      <dgm:prSet presAssocID="{E7214EB1-C086-4136-B311-9E33E9DEF8CF}" presName="negativeSpace" presStyleCnt="0"/>
      <dgm:spPr/>
    </dgm:pt>
    <dgm:pt modelId="{7D437E8F-9941-4BB9-B008-CB421392AECC}" type="pres">
      <dgm:prSet presAssocID="{E7214EB1-C086-4136-B311-9E33E9DEF8CF}" presName="childText" presStyleLbl="conFgAcc1" presStyleIdx="0" presStyleCnt="4">
        <dgm:presLayoutVars>
          <dgm:bulletEnabled val="1"/>
        </dgm:presLayoutVars>
      </dgm:prSet>
      <dgm:spPr/>
    </dgm:pt>
    <dgm:pt modelId="{7E054561-7F93-4EE2-9CF2-B9F3AAA6FB11}" type="pres">
      <dgm:prSet presAssocID="{4D3499C5-CD49-4220-8E79-045F04FBC5E6}" presName="spaceBetweenRectangles" presStyleCnt="0"/>
      <dgm:spPr/>
    </dgm:pt>
    <dgm:pt modelId="{0127F739-2DE2-44F6-9ABB-999858C5B7B3}" type="pres">
      <dgm:prSet presAssocID="{B0D5196C-C5DB-4FA5-8390-895CE043BABA}" presName="parentLin" presStyleCnt="0"/>
      <dgm:spPr/>
    </dgm:pt>
    <dgm:pt modelId="{E76278D6-182C-4B98-A15B-FDF7F9B2596B}" type="pres">
      <dgm:prSet presAssocID="{B0D5196C-C5DB-4FA5-8390-895CE043BA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68CC03C-78CA-4C5F-8397-C42DBFAD74EF}" type="pres">
      <dgm:prSet presAssocID="{B0D5196C-C5DB-4FA5-8390-895CE043BA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64B3E-16C3-4D5D-9756-27BC50F07C97}" type="pres">
      <dgm:prSet presAssocID="{B0D5196C-C5DB-4FA5-8390-895CE043BABA}" presName="negativeSpace" presStyleCnt="0"/>
      <dgm:spPr/>
    </dgm:pt>
    <dgm:pt modelId="{357E13B1-FDF8-4AA8-871C-E89BFFD9C0D7}" type="pres">
      <dgm:prSet presAssocID="{B0D5196C-C5DB-4FA5-8390-895CE043BABA}" presName="childText" presStyleLbl="conFgAcc1" presStyleIdx="1" presStyleCnt="4">
        <dgm:presLayoutVars>
          <dgm:bulletEnabled val="1"/>
        </dgm:presLayoutVars>
      </dgm:prSet>
      <dgm:spPr/>
    </dgm:pt>
    <dgm:pt modelId="{465251EB-C3F4-47E7-8397-5BEDDD8B2732}" type="pres">
      <dgm:prSet presAssocID="{D8019B77-5AC0-4843-BFC1-34517E4C3EF8}" presName="spaceBetweenRectangles" presStyleCnt="0"/>
      <dgm:spPr/>
    </dgm:pt>
    <dgm:pt modelId="{06B61F81-EAD7-401C-A58B-060FF4CC46A7}" type="pres">
      <dgm:prSet presAssocID="{65E9B406-0119-4C3B-A7C6-0B41A8C61DB3}" presName="parentLin" presStyleCnt="0"/>
      <dgm:spPr/>
    </dgm:pt>
    <dgm:pt modelId="{C2663825-60BB-43E2-991F-4A2D5A5A9CD7}" type="pres">
      <dgm:prSet presAssocID="{65E9B406-0119-4C3B-A7C6-0B41A8C61DB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276B44F-45DD-4770-9B2C-1E58B10ADD58}" type="pres">
      <dgm:prSet presAssocID="{65E9B406-0119-4C3B-A7C6-0B41A8C61D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FD487-AF69-4E9A-911A-D9102FB4F0D1}" type="pres">
      <dgm:prSet presAssocID="{65E9B406-0119-4C3B-A7C6-0B41A8C61DB3}" presName="negativeSpace" presStyleCnt="0"/>
      <dgm:spPr/>
    </dgm:pt>
    <dgm:pt modelId="{AB63492A-BF88-46D6-99A1-71740A1C7EF3}" type="pres">
      <dgm:prSet presAssocID="{65E9B406-0119-4C3B-A7C6-0B41A8C61DB3}" presName="childText" presStyleLbl="conFgAcc1" presStyleIdx="2" presStyleCnt="4">
        <dgm:presLayoutVars>
          <dgm:bulletEnabled val="1"/>
        </dgm:presLayoutVars>
      </dgm:prSet>
      <dgm:spPr/>
    </dgm:pt>
    <dgm:pt modelId="{46828AF2-59E6-4066-908B-BDEBFA4D6032}" type="pres">
      <dgm:prSet presAssocID="{AF332555-4FC5-4A41-AF8D-528DD68F5E21}" presName="spaceBetweenRectangles" presStyleCnt="0"/>
      <dgm:spPr/>
    </dgm:pt>
    <dgm:pt modelId="{1EC392C2-8570-4AE0-8FAE-1F3AA6AE99CE}" type="pres">
      <dgm:prSet presAssocID="{5CE2CEA2-4C1D-4457-87EB-C6EB23E669CE}" presName="parentLin" presStyleCnt="0"/>
      <dgm:spPr/>
    </dgm:pt>
    <dgm:pt modelId="{8D396D70-D3AE-4BE1-91B6-CB833E1B90CB}" type="pres">
      <dgm:prSet presAssocID="{5CE2CEA2-4C1D-4457-87EB-C6EB23E669C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3199275-3BB2-4FC2-A02F-8FF285E82E70}" type="pres">
      <dgm:prSet presAssocID="{5CE2CEA2-4C1D-4457-87EB-C6EB23E669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4872-1795-4387-9C71-CA3C5D844CBE}" type="pres">
      <dgm:prSet presAssocID="{5CE2CEA2-4C1D-4457-87EB-C6EB23E669CE}" presName="negativeSpace" presStyleCnt="0"/>
      <dgm:spPr/>
    </dgm:pt>
    <dgm:pt modelId="{BC87D58E-4305-493B-8C4C-96F282668E2B}" type="pres">
      <dgm:prSet presAssocID="{5CE2CEA2-4C1D-4457-87EB-C6EB23E669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058AF97-16C3-48A2-8E68-B64BE7B8721D}" srcId="{43C2A752-ADC1-45E9-9AF2-87EA5DF48A00}" destId="{E7214EB1-C086-4136-B311-9E33E9DEF8CF}" srcOrd="0" destOrd="0" parTransId="{C210826C-3956-4A3D-85C1-E425447329A9}" sibTransId="{4D3499C5-CD49-4220-8E79-045F04FBC5E6}"/>
    <dgm:cxn modelId="{688B1FD4-9EAF-4829-BB7E-1167377FE7AB}" srcId="{43C2A752-ADC1-45E9-9AF2-87EA5DF48A00}" destId="{5CE2CEA2-4C1D-4457-87EB-C6EB23E669CE}" srcOrd="3" destOrd="0" parTransId="{D35F9D43-6CF4-4867-8851-E74BC2A139BA}" sibTransId="{27937B4D-B0E2-4DDA-B7A8-8F72A09B4EC4}"/>
    <dgm:cxn modelId="{913EC5E1-7B6C-481B-8EE3-F6DEE2E63FC4}" type="presOf" srcId="{5CE2CEA2-4C1D-4457-87EB-C6EB23E669CE}" destId="{8D396D70-D3AE-4BE1-91B6-CB833E1B90CB}" srcOrd="0" destOrd="0" presId="urn:microsoft.com/office/officeart/2005/8/layout/list1"/>
    <dgm:cxn modelId="{E8F0599C-021A-4CB2-BF2B-016873A96F6A}" type="presOf" srcId="{E7214EB1-C086-4136-B311-9E33E9DEF8CF}" destId="{6E1851FF-AC24-4D41-A440-1501D7A0D858}" srcOrd="0" destOrd="0" presId="urn:microsoft.com/office/officeart/2005/8/layout/list1"/>
    <dgm:cxn modelId="{2E3B09E3-7F06-4E58-ACD1-3523D865153C}" type="presOf" srcId="{43C2A752-ADC1-45E9-9AF2-87EA5DF48A00}" destId="{429D4BF2-1688-40AA-AEB5-C15CC1B0992B}" srcOrd="0" destOrd="0" presId="urn:microsoft.com/office/officeart/2005/8/layout/list1"/>
    <dgm:cxn modelId="{7D9DAF5A-0019-4944-B442-62D0848FDE5D}" type="presOf" srcId="{65E9B406-0119-4C3B-A7C6-0B41A8C61DB3}" destId="{C2663825-60BB-43E2-991F-4A2D5A5A9CD7}" srcOrd="0" destOrd="0" presId="urn:microsoft.com/office/officeart/2005/8/layout/list1"/>
    <dgm:cxn modelId="{6590E9D3-A3BC-4E6A-A963-075A42DFE2CA}" type="presOf" srcId="{B0D5196C-C5DB-4FA5-8390-895CE043BABA}" destId="{668CC03C-78CA-4C5F-8397-C42DBFAD74EF}" srcOrd="1" destOrd="0" presId="urn:microsoft.com/office/officeart/2005/8/layout/list1"/>
    <dgm:cxn modelId="{D0BBA932-276D-4C1B-87BF-695EA5BCD1D4}" srcId="{43C2A752-ADC1-45E9-9AF2-87EA5DF48A00}" destId="{B0D5196C-C5DB-4FA5-8390-895CE043BABA}" srcOrd="1" destOrd="0" parTransId="{C3B3AF6F-B871-4BE2-8D77-717F666A61F1}" sibTransId="{D8019B77-5AC0-4843-BFC1-34517E4C3EF8}"/>
    <dgm:cxn modelId="{E0C3A513-795E-48BB-9D8B-F2B18FEB1B02}" type="presOf" srcId="{E7214EB1-C086-4136-B311-9E33E9DEF8CF}" destId="{9891579B-D7DD-46DC-9431-49540BDB1B23}" srcOrd="1" destOrd="0" presId="urn:microsoft.com/office/officeart/2005/8/layout/list1"/>
    <dgm:cxn modelId="{08D2A508-F54C-4EED-B145-0D56F6967420}" type="presOf" srcId="{65E9B406-0119-4C3B-A7C6-0B41A8C61DB3}" destId="{3276B44F-45DD-4770-9B2C-1E58B10ADD58}" srcOrd="1" destOrd="0" presId="urn:microsoft.com/office/officeart/2005/8/layout/list1"/>
    <dgm:cxn modelId="{96E4CD06-88B3-40A6-A41B-1B3A463F803E}" type="presOf" srcId="{B0D5196C-C5DB-4FA5-8390-895CE043BABA}" destId="{E76278D6-182C-4B98-A15B-FDF7F9B2596B}" srcOrd="0" destOrd="0" presId="urn:microsoft.com/office/officeart/2005/8/layout/list1"/>
    <dgm:cxn modelId="{A88404DB-FE7B-418D-8676-816ABEB104CC}" srcId="{43C2A752-ADC1-45E9-9AF2-87EA5DF48A00}" destId="{65E9B406-0119-4C3B-A7C6-0B41A8C61DB3}" srcOrd="2" destOrd="0" parTransId="{3282EC70-77FD-4ED1-8FE4-D3FE35F35D39}" sibTransId="{AF332555-4FC5-4A41-AF8D-528DD68F5E21}"/>
    <dgm:cxn modelId="{83ACFFD2-510F-4F55-8E24-B530527681B2}" type="presOf" srcId="{5CE2CEA2-4C1D-4457-87EB-C6EB23E669CE}" destId="{23199275-3BB2-4FC2-A02F-8FF285E82E70}" srcOrd="1" destOrd="0" presId="urn:microsoft.com/office/officeart/2005/8/layout/list1"/>
    <dgm:cxn modelId="{CA1A5315-9030-4ED1-83D2-43D8A42CEBAC}" type="presParOf" srcId="{429D4BF2-1688-40AA-AEB5-C15CC1B0992B}" destId="{0EA5A4CD-DFB6-4EB6-B92C-339899163940}" srcOrd="0" destOrd="0" presId="urn:microsoft.com/office/officeart/2005/8/layout/list1"/>
    <dgm:cxn modelId="{47C5DC8A-7B2C-46C0-A224-7BFA6A44A8E2}" type="presParOf" srcId="{0EA5A4CD-DFB6-4EB6-B92C-339899163940}" destId="{6E1851FF-AC24-4D41-A440-1501D7A0D858}" srcOrd="0" destOrd="0" presId="urn:microsoft.com/office/officeart/2005/8/layout/list1"/>
    <dgm:cxn modelId="{523C7C91-75A5-4041-B044-543EC89F194F}" type="presParOf" srcId="{0EA5A4CD-DFB6-4EB6-B92C-339899163940}" destId="{9891579B-D7DD-46DC-9431-49540BDB1B23}" srcOrd="1" destOrd="0" presId="urn:microsoft.com/office/officeart/2005/8/layout/list1"/>
    <dgm:cxn modelId="{30FF9E36-5E05-4AB4-B173-E6F2C793ACB6}" type="presParOf" srcId="{429D4BF2-1688-40AA-AEB5-C15CC1B0992B}" destId="{FCB209CF-FC0C-46EC-87E8-99E1BC4F5740}" srcOrd="1" destOrd="0" presId="urn:microsoft.com/office/officeart/2005/8/layout/list1"/>
    <dgm:cxn modelId="{D6258367-7A00-4F21-B8C3-61C484D2DA99}" type="presParOf" srcId="{429D4BF2-1688-40AA-AEB5-C15CC1B0992B}" destId="{7D437E8F-9941-4BB9-B008-CB421392AECC}" srcOrd="2" destOrd="0" presId="urn:microsoft.com/office/officeart/2005/8/layout/list1"/>
    <dgm:cxn modelId="{3B611D4A-DB0B-430B-BBBB-B72B6E08E671}" type="presParOf" srcId="{429D4BF2-1688-40AA-AEB5-C15CC1B0992B}" destId="{7E054561-7F93-4EE2-9CF2-B9F3AAA6FB11}" srcOrd="3" destOrd="0" presId="urn:microsoft.com/office/officeart/2005/8/layout/list1"/>
    <dgm:cxn modelId="{AF7D9749-AA11-4367-86D3-35534B04F54A}" type="presParOf" srcId="{429D4BF2-1688-40AA-AEB5-C15CC1B0992B}" destId="{0127F739-2DE2-44F6-9ABB-999858C5B7B3}" srcOrd="4" destOrd="0" presId="urn:microsoft.com/office/officeart/2005/8/layout/list1"/>
    <dgm:cxn modelId="{56F32525-EE42-4CE9-A67F-4C995CEE01C1}" type="presParOf" srcId="{0127F739-2DE2-44F6-9ABB-999858C5B7B3}" destId="{E76278D6-182C-4B98-A15B-FDF7F9B2596B}" srcOrd="0" destOrd="0" presId="urn:microsoft.com/office/officeart/2005/8/layout/list1"/>
    <dgm:cxn modelId="{7A293459-7CAB-4D4C-B214-1857FB835E3D}" type="presParOf" srcId="{0127F739-2DE2-44F6-9ABB-999858C5B7B3}" destId="{668CC03C-78CA-4C5F-8397-C42DBFAD74EF}" srcOrd="1" destOrd="0" presId="urn:microsoft.com/office/officeart/2005/8/layout/list1"/>
    <dgm:cxn modelId="{E3C933D5-A5F2-4BEB-B5DA-F1162A7D159C}" type="presParOf" srcId="{429D4BF2-1688-40AA-AEB5-C15CC1B0992B}" destId="{8C164B3E-16C3-4D5D-9756-27BC50F07C97}" srcOrd="5" destOrd="0" presId="urn:microsoft.com/office/officeart/2005/8/layout/list1"/>
    <dgm:cxn modelId="{AF0A4988-9F52-476E-81DD-E69B188CCB47}" type="presParOf" srcId="{429D4BF2-1688-40AA-AEB5-C15CC1B0992B}" destId="{357E13B1-FDF8-4AA8-871C-E89BFFD9C0D7}" srcOrd="6" destOrd="0" presId="urn:microsoft.com/office/officeart/2005/8/layout/list1"/>
    <dgm:cxn modelId="{0DF926E9-9765-44DA-9900-1C437A98C8C3}" type="presParOf" srcId="{429D4BF2-1688-40AA-AEB5-C15CC1B0992B}" destId="{465251EB-C3F4-47E7-8397-5BEDDD8B2732}" srcOrd="7" destOrd="0" presId="urn:microsoft.com/office/officeart/2005/8/layout/list1"/>
    <dgm:cxn modelId="{284E4FB8-89C4-43CA-98FE-7B8CF6C7E4CB}" type="presParOf" srcId="{429D4BF2-1688-40AA-AEB5-C15CC1B0992B}" destId="{06B61F81-EAD7-401C-A58B-060FF4CC46A7}" srcOrd="8" destOrd="0" presId="urn:microsoft.com/office/officeart/2005/8/layout/list1"/>
    <dgm:cxn modelId="{A3F29030-196F-4B2B-B062-93E407C5B20F}" type="presParOf" srcId="{06B61F81-EAD7-401C-A58B-060FF4CC46A7}" destId="{C2663825-60BB-43E2-991F-4A2D5A5A9CD7}" srcOrd="0" destOrd="0" presId="urn:microsoft.com/office/officeart/2005/8/layout/list1"/>
    <dgm:cxn modelId="{2B122E64-EC76-4346-B111-6647B4D70CB5}" type="presParOf" srcId="{06B61F81-EAD7-401C-A58B-060FF4CC46A7}" destId="{3276B44F-45DD-4770-9B2C-1E58B10ADD58}" srcOrd="1" destOrd="0" presId="urn:microsoft.com/office/officeart/2005/8/layout/list1"/>
    <dgm:cxn modelId="{88A0CE29-9FAD-4B23-84AA-BCB41FF21351}" type="presParOf" srcId="{429D4BF2-1688-40AA-AEB5-C15CC1B0992B}" destId="{F47FD487-AF69-4E9A-911A-D9102FB4F0D1}" srcOrd="9" destOrd="0" presId="urn:microsoft.com/office/officeart/2005/8/layout/list1"/>
    <dgm:cxn modelId="{4F1880E8-44FA-47DD-9AB5-3C58BE3667D3}" type="presParOf" srcId="{429D4BF2-1688-40AA-AEB5-C15CC1B0992B}" destId="{AB63492A-BF88-46D6-99A1-71740A1C7EF3}" srcOrd="10" destOrd="0" presId="urn:microsoft.com/office/officeart/2005/8/layout/list1"/>
    <dgm:cxn modelId="{AF11DCE5-DCBB-4CD2-AE14-23A35CEA2B60}" type="presParOf" srcId="{429D4BF2-1688-40AA-AEB5-C15CC1B0992B}" destId="{46828AF2-59E6-4066-908B-BDEBFA4D6032}" srcOrd="11" destOrd="0" presId="urn:microsoft.com/office/officeart/2005/8/layout/list1"/>
    <dgm:cxn modelId="{D9449F58-7D8A-48ED-96E6-3EDAE906A1D4}" type="presParOf" srcId="{429D4BF2-1688-40AA-AEB5-C15CC1B0992B}" destId="{1EC392C2-8570-4AE0-8FAE-1F3AA6AE99CE}" srcOrd="12" destOrd="0" presId="urn:microsoft.com/office/officeart/2005/8/layout/list1"/>
    <dgm:cxn modelId="{F483F3A9-A36A-4079-9B02-E7E4E33ADE69}" type="presParOf" srcId="{1EC392C2-8570-4AE0-8FAE-1F3AA6AE99CE}" destId="{8D396D70-D3AE-4BE1-91B6-CB833E1B90CB}" srcOrd="0" destOrd="0" presId="urn:microsoft.com/office/officeart/2005/8/layout/list1"/>
    <dgm:cxn modelId="{C79E3529-2CCF-4C64-8186-C970EEE1D21A}" type="presParOf" srcId="{1EC392C2-8570-4AE0-8FAE-1F3AA6AE99CE}" destId="{23199275-3BB2-4FC2-A02F-8FF285E82E70}" srcOrd="1" destOrd="0" presId="urn:microsoft.com/office/officeart/2005/8/layout/list1"/>
    <dgm:cxn modelId="{5C16CE97-47B0-4AF1-8108-3EFD4754DBDF}" type="presParOf" srcId="{429D4BF2-1688-40AA-AEB5-C15CC1B0992B}" destId="{308E4872-1795-4387-9C71-CA3C5D844CBE}" srcOrd="13" destOrd="0" presId="urn:microsoft.com/office/officeart/2005/8/layout/list1"/>
    <dgm:cxn modelId="{E777EFE6-43EC-4A20-BD17-1D83EE79248A}" type="presParOf" srcId="{429D4BF2-1688-40AA-AEB5-C15CC1B0992B}" destId="{BC87D58E-4305-493B-8C4C-96F282668E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EBF60-86B4-4A21-BB70-5458081FB762}">
      <dsp:nvSpPr>
        <dsp:cNvPr id="0" name=""/>
        <dsp:cNvSpPr/>
      </dsp:nvSpPr>
      <dsp:spPr>
        <a:xfrm>
          <a:off x="0" y="52202"/>
          <a:ext cx="8229599" cy="83537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Исполнение расходной части бюджета муниципального образования «Сернурский муниципальный район» за 2018 год    (тыс. руб.)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2202"/>
        <a:ext cx="8229599" cy="835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13E0F-66E5-4EF9-81ED-15D97D3EC542}">
      <dsp:nvSpPr>
        <dsp:cNvPr id="0" name=""/>
        <dsp:cNvSpPr/>
      </dsp:nvSpPr>
      <dsp:spPr>
        <a:xfrm>
          <a:off x="2354485" y="1420"/>
          <a:ext cx="5871325" cy="1966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Дотация на сбалансированность 54,5 млн.рублей;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Бюджетные инвестиции в капитальное строительство </a:t>
          </a:r>
          <a:r>
            <a:rPr lang="ru-RU" sz="1600" b="1" kern="1200" dirty="0" smtClean="0"/>
            <a:t>15,6 </a:t>
          </a:r>
          <a:r>
            <a:rPr lang="ru-RU" sz="1600" b="1" kern="1200" dirty="0" smtClean="0"/>
            <a:t>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Обеспечение жильем молодых семей  2,9 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Заработная плата работникам общего и дошкольного образования 30,8 млн. рублей и т.д.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354485" y="1420"/>
        <a:ext cx="5871325" cy="1966179"/>
      </dsp:txXfrm>
    </dsp:sp>
    <dsp:sp modelId="{867D85D0-167E-41D8-8B60-9AE590631179}">
      <dsp:nvSpPr>
        <dsp:cNvPr id="0" name=""/>
        <dsp:cNvSpPr/>
      </dsp:nvSpPr>
      <dsp:spPr>
        <a:xfrm>
          <a:off x="0" y="102287"/>
          <a:ext cx="2350696" cy="171871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102,7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02287"/>
        <a:ext cx="2350696" cy="1718712"/>
      </dsp:txXfrm>
    </dsp:sp>
    <dsp:sp modelId="{9A9BDAFE-8A08-4D0B-8D3C-037331E9822D}">
      <dsp:nvSpPr>
        <dsp:cNvPr id="0" name=""/>
        <dsp:cNvSpPr/>
      </dsp:nvSpPr>
      <dsp:spPr>
        <a:xfrm>
          <a:off x="2376264" y="2486337"/>
          <a:ext cx="5794955" cy="312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в сумме 16,0 млн. рублей </a:t>
          </a:r>
          <a:endParaRPr lang="ru-RU" sz="2400" b="0" kern="1200" dirty="0"/>
        </a:p>
      </dsp:txBody>
      <dsp:txXfrm>
        <a:off x="2376264" y="2486337"/>
        <a:ext cx="5794955" cy="312573"/>
      </dsp:txXfrm>
    </dsp:sp>
    <dsp:sp modelId="{E360029F-1E03-492E-BCCB-0B0978E9E763}">
      <dsp:nvSpPr>
        <dsp:cNvPr id="0" name=""/>
        <dsp:cNvSpPr/>
      </dsp:nvSpPr>
      <dsp:spPr>
        <a:xfrm>
          <a:off x="0" y="2071834"/>
          <a:ext cx="2291680" cy="110091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071834"/>
        <a:ext cx="2291680" cy="1100910"/>
      </dsp:txXfrm>
    </dsp:sp>
    <dsp:sp modelId="{46745CE0-76B5-497E-990C-153D31AE8A00}">
      <dsp:nvSpPr>
        <dsp:cNvPr id="0" name=""/>
        <dsp:cNvSpPr/>
      </dsp:nvSpPr>
      <dsp:spPr>
        <a:xfrm>
          <a:off x="2396871" y="3358428"/>
          <a:ext cx="5832729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0,4 млн. рублей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</dsp:txBody>
      <dsp:txXfrm>
        <a:off x="2396871" y="3358428"/>
        <a:ext cx="5832729" cy="317999"/>
      </dsp:txXfrm>
    </dsp:sp>
    <dsp:sp modelId="{E5961E82-CB46-496A-9E6C-F742F46CAA3A}">
      <dsp:nvSpPr>
        <dsp:cNvPr id="0" name=""/>
        <dsp:cNvSpPr/>
      </dsp:nvSpPr>
      <dsp:spPr>
        <a:xfrm>
          <a:off x="0" y="3293663"/>
          <a:ext cx="2379802" cy="46070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293663"/>
        <a:ext cx="2379802" cy="460707"/>
      </dsp:txXfrm>
    </dsp:sp>
    <dsp:sp modelId="{B1F868A4-0055-4E1F-814A-FFE6B44EFB54}">
      <dsp:nvSpPr>
        <dsp:cNvPr id="0" name=""/>
        <dsp:cNvSpPr/>
      </dsp:nvSpPr>
      <dsp:spPr>
        <a:xfrm>
          <a:off x="2972169" y="4067126"/>
          <a:ext cx="5257430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6,8 млн. рублей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2972169" y="4067126"/>
        <a:ext cx="5257430" cy="317999"/>
      </dsp:txXfrm>
    </dsp:sp>
    <dsp:sp modelId="{7A5A0BB2-F4DA-4CE1-8635-B0533667E142}">
      <dsp:nvSpPr>
        <dsp:cNvPr id="0" name=""/>
        <dsp:cNvSpPr/>
      </dsp:nvSpPr>
      <dsp:spPr>
        <a:xfrm>
          <a:off x="0" y="3967010"/>
          <a:ext cx="2967156" cy="1073549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0" y="3967010"/>
        <a:ext cx="2967156" cy="1073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0AEDF-B2A7-4C66-8254-5DD058B016E1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EB33E-7365-4F4D-BB64-95509C66B061}">
      <dsp:nvSpPr>
        <dsp:cNvPr id="0" name=""/>
        <dsp:cNvSpPr/>
      </dsp:nvSpPr>
      <dsp:spPr>
        <a:xfrm>
          <a:off x="571500" y="0"/>
          <a:ext cx="7658099" cy="1143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Расходы по заработной плате в общем объеме расходов за 2018 год – 59,9 %</a:t>
          </a:r>
          <a:endParaRPr lang="ru-RU" sz="3200" i="1" kern="1200" dirty="0"/>
        </a:p>
      </dsp:txBody>
      <dsp:txXfrm>
        <a:off x="571500" y="0"/>
        <a:ext cx="7658099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F5B8-58C8-4900-ABF5-35FC0A7E98CC}">
      <dsp:nvSpPr>
        <dsp:cNvPr id="0" name=""/>
        <dsp:cNvSpPr/>
      </dsp:nvSpPr>
      <dsp:spPr>
        <a:xfrm>
          <a:off x="0" y="65492"/>
          <a:ext cx="8229599" cy="1038552"/>
        </a:xfrm>
        <a:prstGeom prst="roundRect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«Сернурский муниципальный район» за 2018 год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5492"/>
        <a:ext cx="8229599" cy="10385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37E8F-9941-4BB9-B008-CB421392AECC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579B-D7DD-46DC-9431-49540BDB1B23}">
      <dsp:nvSpPr>
        <dsp:cNvPr id="0" name=""/>
        <dsp:cNvSpPr/>
      </dsp:nvSpPr>
      <dsp:spPr>
        <a:xfrm>
          <a:off x="400024" y="42846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Субсидии бюджетам МО на развитие отрасли культуры – 172,6 тыс.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00024" y="42846"/>
        <a:ext cx="5760720" cy="1003680"/>
      </dsp:txXfrm>
    </dsp:sp>
    <dsp:sp modelId="{AB63492A-BF88-46D6-99A1-71740A1C7EF3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6B44F-45DD-4770-9B2C-1E58B10ADD58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Книжные фонды библиотек муниципальных образований – 8,2 тыс. 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1479" y="1583661"/>
        <a:ext cx="5760720" cy="1003680"/>
      </dsp:txXfrm>
    </dsp:sp>
    <dsp:sp modelId="{BC87D58E-4305-493B-8C4C-96F282668E2B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9275-3BB2-4FC2-A02F-8FF285E82E70}">
      <dsp:nvSpPr>
        <dsp:cNvPr id="0" name=""/>
        <dsp:cNvSpPr/>
      </dsp:nvSpPr>
      <dsp:spPr>
        <a:xfrm>
          <a:off x="411479" y="3125901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 Материально-техническая оснащенность учреждений культуры 1,5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1479" y="3125901"/>
        <a:ext cx="5760720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0.34902</cdr:x>
      <cdr:y>0.05792</cdr:y>
    </cdr:from>
    <cdr:to>
      <cdr:x>0.72051</cdr:x>
      <cdr:y>0.34376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2706094" y="277225"/>
          <a:ext cx="2880320" cy="1368152"/>
        </a:xfrm>
        <a:prstGeom xmlns:a="http://schemas.openxmlformats.org/drawingml/2006/main" prst="straightConnector1">
          <a:avLst/>
        </a:prstGeom>
        <a:ln xmlns:a="http://schemas.openxmlformats.org/drawingml/2006/main" w="22225" cmpd="sng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0.57192</cdr:x>
      <cdr:y>0</cdr:y>
    </cdr:from>
    <cdr:to>
      <cdr:x>0.98985</cdr:x>
      <cdr:y>0.23073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434286" y="-82815"/>
          <a:ext cx="3240369" cy="110435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на 10,9 млн. рублей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</a:rPr>
            <a:t>и</a:t>
          </a:r>
          <a:r>
            <a:rPr lang="ru-RU" sz="2000" b="1" dirty="0" smtClean="0">
              <a:solidFill>
                <a:schemeClr val="tx1"/>
              </a:solidFill>
            </a:rPr>
            <a:t>ли  на 7,5%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0.75186</cdr:x>
      <cdr:y>0.15201</cdr:y>
    </cdr:from>
    <cdr:to>
      <cdr:x>0.83315</cdr:x>
      <cdr:y>0.19078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 flipH="1">
          <a:off x="6660232" y="847020"/>
          <a:ext cx="720080" cy="216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0.64619</cdr:x>
      <cdr:y>0.57846</cdr:y>
    </cdr:from>
    <cdr:to>
      <cdr:x>0.76812</cdr:x>
      <cdr:y>0.69477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 flipH="1">
          <a:off x="5724128" y="3223284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0.18284</cdr:x>
      <cdr:y>0.7723</cdr:y>
    </cdr:from>
    <cdr:to>
      <cdr:x>0.33729</cdr:x>
      <cdr:y>0.79815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619672" y="4303404"/>
          <a:ext cx="136815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0.26413</cdr:x>
      <cdr:y>0.81107</cdr:y>
    </cdr:from>
    <cdr:to>
      <cdr:x>0.39419</cdr:x>
      <cdr:y>0.87569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339751" y="4519427"/>
          <a:ext cx="1152129" cy="3600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0.43484</cdr:x>
      <cdr:y>0.82399</cdr:y>
    </cdr:from>
    <cdr:to>
      <cdr:x>0.46735</cdr:x>
      <cdr:y>0.87569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851920" y="4591435"/>
          <a:ext cx="288032" cy="2880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0.54051</cdr:x>
      <cdr:y>0.82399</cdr:y>
    </cdr:from>
    <cdr:to>
      <cdr:x>0.75999</cdr:x>
      <cdr:y>0.8322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788024" y="4591435"/>
          <a:ext cx="194421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EE7A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0.1991</cdr:x>
      <cdr:y>0.488</cdr:y>
    </cdr:from>
    <cdr:to>
      <cdr:x>0.32103</cdr:x>
      <cdr:y>0.61723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763688" y="2719228"/>
          <a:ext cx="1080120" cy="72007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66FFFF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0.78689</cdr:x>
      <cdr:y>0.01333</cdr:y>
    </cdr:from>
    <cdr:to>
      <cdr:x>0.9918</cdr:x>
      <cdr:y>0.09333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8048" y="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dirty="0" smtClean="0"/>
            <a:t>млн.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0.71054</cdr:x>
      <cdr:y>0.7795</cdr:y>
    </cdr:from>
    <cdr:to>
      <cdr:x>0.98319</cdr:x>
      <cdr:y>0.95103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4176464"/>
          <a:ext cx="2376264" cy="91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Рост к 2017г.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 на 13,7 млн. рублей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или на 11,1%</a:t>
          </a:r>
          <a:endParaRPr lang="ru-RU" sz="18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0.79508</cdr:x>
      <cdr:y>0</cdr:y>
    </cdr:from>
    <cdr:to>
      <cdr:x>1</cdr:x>
      <cdr:y>0.08108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000924" y="-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b="1" dirty="0" smtClean="0"/>
            <a:t>тыс.рублей</a:t>
          </a:r>
          <a:endParaRPr lang="ru-RU" sz="15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0.30555</cdr:x>
      <cdr:y>0.90789</cdr:y>
    </cdr:from>
    <cdr:to>
      <cdr:x>0.85243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592" y="4929222"/>
          <a:ext cx="45005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381,3      Всего – 389,2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0.75069</cdr:x>
      <cdr:y>0.03947</cdr:y>
    </cdr:from>
    <cdr:to>
      <cdr:x>0.98264</cdr:x>
      <cdr:y>0.14589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77880" y="214294"/>
          <a:ext cx="1908854" cy="577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млн. рублей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0.41819</cdr:x>
      <cdr:y>0.07611</cdr:y>
    </cdr:from>
    <cdr:to>
      <cdr:x>0.55708</cdr:x>
      <cdr:y>0.16057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441576" y="413238"/>
          <a:ext cx="1143009" cy="458558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0.26652</cdr:y>
    </cdr:from>
    <cdr:to>
      <cdr:x>0.50521</cdr:x>
      <cdr:y>0.35099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014658" y="144700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93,6%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0.32195</cdr:x>
      <cdr:y>0.65968</cdr:y>
    </cdr:from>
    <cdr:to>
      <cdr:x>0.46084</cdr:x>
      <cdr:y>0.74415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2649488" y="358159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0.71354</cdr:x>
      <cdr:y>0.79487</cdr:y>
    </cdr:from>
    <cdr:to>
      <cdr:x>0.9566</cdr:x>
      <cdr:y>1</cdr:y>
    </cdr:to>
    <cdr:sp macro="" textlink="">
      <cdr:nvSpPr>
        <cdr:cNvPr id="14" name="Горизонтальный свиток 13"/>
        <cdr:cNvSpPr/>
      </cdr:nvSpPr>
      <cdr:spPr>
        <a:xfrm xmlns:a="http://schemas.openxmlformats.org/drawingml/2006/main">
          <a:off x="5872149" y="4429156"/>
          <a:ext cx="2000293" cy="1143008"/>
        </a:xfrm>
        <a:prstGeom xmlns:a="http://schemas.openxmlformats.org/drawingml/2006/main" prst="horizontalScroll">
          <a:avLst/>
        </a:prstGeom>
        <a:gradFill xmlns:a="http://schemas.openxmlformats.org/drawingml/2006/main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350" b="1" i="1" dirty="0" smtClean="0">
              <a:solidFill>
                <a:schemeClr val="tx1"/>
              </a:solidFill>
            </a:rPr>
            <a:t>Безвозмездные поступления в 2018 году исполнены на 93,8%</a:t>
          </a:r>
        </a:p>
        <a:p xmlns:a="http://schemas.openxmlformats.org/drawingml/2006/main">
          <a:pPr algn="ctr"/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0.30555</cdr:x>
      <cdr:y>0.90789</cdr:y>
    </cdr:from>
    <cdr:to>
      <cdr:x>0.85243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592" y="4929222"/>
          <a:ext cx="45005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26,6  Всего – 28,4</a:t>
          </a:r>
        </a:p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0.80903</cdr:x>
      <cdr:y>0.03846</cdr:y>
    </cdr:from>
    <cdr:to>
      <cdr:x>0.97396</cdr:x>
      <cdr:y>0.0911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57996" y="214314"/>
          <a:ext cx="1357308" cy="293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млн.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0.34028</cdr:x>
      <cdr:y>0.08974</cdr:y>
    </cdr:from>
    <cdr:to>
      <cdr:x>0.47917</cdr:x>
      <cdr:y>0.1742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800344" y="500066"/>
          <a:ext cx="1143009" cy="47062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92,9%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0.34896</cdr:x>
      <cdr:y>0.47436</cdr:y>
    </cdr:from>
    <cdr:to>
      <cdr:x>0.48785</cdr:x>
      <cdr:y>0.55883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871782" y="2643206"/>
          <a:ext cx="1143009" cy="470681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0.82639</cdr:x>
      <cdr:y>0.66667</cdr:y>
    </cdr:from>
    <cdr:to>
      <cdr:x>0.9566</cdr:x>
      <cdr:y>0.73832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6800872" y="3714776"/>
          <a:ext cx="1071570" cy="39924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0.26923</cdr:y>
    </cdr:from>
    <cdr:to>
      <cdr:x>0.75521</cdr:x>
      <cdr:y>0.34088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143536" y="1500198"/>
          <a:ext cx="1071570" cy="39924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94,6%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0.87674</cdr:x>
      <cdr:y>0.07892</cdr:y>
    </cdr:from>
    <cdr:to>
      <cdr:x>1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5239" y="357189"/>
          <a:ext cx="1014361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млн. руб.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0.04735</cdr:y>
    </cdr:from>
    <cdr:to>
      <cdr:x>1</cdr:x>
      <cdr:y>0.12627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14314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м</a:t>
          </a:r>
          <a:r>
            <a:rPr lang="ru-RU" sz="1600" dirty="0" smtClean="0"/>
            <a:t>лн.</a:t>
          </a:r>
        </a:p>
        <a:p xmlns:a="http://schemas.openxmlformats.org/drawingml/2006/main">
          <a:r>
            <a:rPr lang="ru-RU" sz="1600" dirty="0" smtClean="0"/>
            <a:t>рублей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0.87674</cdr:x>
      <cdr:y>0.23676</cdr:y>
    </cdr:from>
    <cdr:to>
      <cdr:x>0.98785</cdr:x>
      <cdr:y>0.4388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1523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A7009F17-DEF2-4C46-95E9-EB1A8DA6D733}" type="slidenum">
              <a:rPr lang="ru-RU" altLang="ru-RU" smtClean="0">
                <a:solidFill>
                  <a:srgbClr val="000000"/>
                </a:solidFill>
              </a:rPr>
              <a:pPr defTabSz="912813">
                <a:defRPr/>
              </a:pPr>
              <a:t>25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49688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0AE488DF-BA34-434A-BE01-DBF116DD8312}" type="slidenum">
              <a:rPr lang="ru-RU" altLang="ru-RU" sz="1200">
                <a:solidFill>
                  <a:srgbClr val="000000"/>
                </a:solidFill>
              </a:rPr>
              <a:pPr algn="r"/>
              <a:t>25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nan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588224" cy="6858000"/>
          </a:xfrm>
          <a:prstGeom prst="rect">
            <a:avLst/>
          </a:prstGeom>
        </p:spPr>
      </p:pic>
      <p:pic>
        <p:nvPicPr>
          <p:cNvPr id="7" name="Рисунок 6" descr="Panorama2.jpg"/>
          <p:cNvPicPr>
            <a:picLocks noChangeAspect="1"/>
          </p:cNvPicPr>
          <p:nvPr/>
        </p:nvPicPr>
        <p:blipFill>
          <a:blip r:embed="rId4" cstate="print"/>
          <a:srcRect l="42800" t="17572" r="38416" b="30586"/>
          <a:stretch>
            <a:fillRect/>
          </a:stretch>
        </p:blipFill>
        <p:spPr>
          <a:xfrm>
            <a:off x="0" y="0"/>
            <a:ext cx="2627784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0"/>
            <a:ext cx="1185919" cy="1340768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95736" y="980728"/>
            <a:ext cx="6786610" cy="1828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EE7A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32EE7A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67136" y="3140968"/>
            <a:ext cx="7776864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Итоги  исполнения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бюджета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за  2019 год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i="1" dirty="0" smtClean="0"/>
              <a:t>Безвозмездные поступления из республиканского бюджета Республики Марий Эл в 2019 году</a:t>
            </a:r>
            <a:endParaRPr lang="ru-RU" sz="25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1214422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9459" name="Picture 2" descr="C:\Documents and Settings\user\Рабочий стол\image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15370" cy="532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857388"/>
                <a:gridCol w="2000264"/>
              </a:tblGrid>
              <a:tr h="60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01.01.2020 г.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нения 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годовому плану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33 477,6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33 476,2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2 842,6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2 842,6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45 881,3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39 371,0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85,8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62 845,5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60 255,4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95,8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281 763,3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280 870,9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137,1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50 107,8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04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483,6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34 848,3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Физкультура и спорт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985,8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985,8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862,0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1862,0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1,7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1,7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Финансовая помощь бюджетам др. уровней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28 383,9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26 621,7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93,8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543 664,4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531 243,4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Уточненный бюджет по расходам составил 543,7</a:t>
            </a:r>
            <a:r>
              <a:rPr lang="ru-RU" sz="2400" b="1" i="1" dirty="0" smtClean="0">
                <a:solidFill>
                  <a:schemeClr val="tx1"/>
                </a:solidFill>
              </a:rPr>
              <a:t> млн. рублей, </a:t>
            </a:r>
            <a:r>
              <a:rPr lang="ru-RU" sz="2000" b="1" i="1" dirty="0" smtClean="0">
                <a:solidFill>
                  <a:schemeClr val="tx1"/>
                </a:solidFill>
              </a:rPr>
              <a:t>что </a:t>
            </a:r>
            <a:r>
              <a:rPr lang="ru-RU" sz="2000" b="1" i="1" dirty="0" smtClean="0"/>
              <a:t>на 107,3 млн. руб</a:t>
            </a:r>
            <a:r>
              <a:rPr lang="ru-RU" sz="2000" i="1" dirty="0" smtClean="0"/>
              <a:t>. </a:t>
            </a:r>
            <a:r>
              <a:rPr lang="ru-RU" sz="2000" b="1" i="1" dirty="0" smtClean="0"/>
              <a:t>больше первоначально утвержденного</a:t>
            </a:r>
            <a:r>
              <a:rPr lang="ru-RU" sz="2000" b="1" i="1" dirty="0" smtClean="0">
                <a:solidFill>
                  <a:schemeClr val="tx1"/>
                </a:solidFill>
              </a:rPr>
              <a:t>. Увеличение произошло по следующим причинам: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517232"/>
            <a:ext cx="3024336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(доля финансового участия заинтересованных лиц по газификации </a:t>
            </a:r>
            <a:r>
              <a:rPr lang="ru-RU" dirty="0" err="1" smtClean="0"/>
              <a:t>с.Кукнур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Межбюджетные трансферты из бюджета Сернурского муниципального района   бюджетам поселений  в 2019  году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Расходы социальной сферы в 2019 году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2019 году сформирован Программный бюджет, состоящий из 6 муниципальных программ: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786742" cy="477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500198"/>
                <a:gridCol w="1714512"/>
                <a:gridCol w="1571636"/>
              </a:tblGrid>
              <a:tr h="471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         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Доля, % (исполнение)   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МП: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487,4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475,1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385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«Образование»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307,2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305,7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0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«Культура»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«ЖКХ,   дорожное хозяйство»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99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МП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экономики»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МП «Управление финансами»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МП «Развитие поселений»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на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непрограммную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деятельность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 района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543,7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531,2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135729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pPr eaLnBrk="1" hangingPunct="1"/>
            <a:r>
              <a:rPr lang="ru-RU" sz="2800" b="1" i="1" dirty="0" smtClean="0"/>
              <a:t>Расходы на </a:t>
            </a:r>
            <a:r>
              <a:rPr lang="ru-RU" sz="2800" b="1" i="1" dirty="0" err="1" smtClean="0"/>
              <a:t>непрограммные</a:t>
            </a:r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800" b="1" i="1" dirty="0" smtClean="0"/>
              <a:t>направления деятельности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68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470025"/>
          </a:xfrm>
        </p:spPr>
        <p:txBody>
          <a:bodyPr>
            <a:noAutofit/>
          </a:bodyPr>
          <a:lstStyle/>
          <a:p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Бюджет  муниципального образования</a:t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"Сернурский муниципальный район"</a:t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 2019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19868" cy="4857784"/>
          </a:xfrm>
        </p:spPr>
        <p:txBody>
          <a:bodyPr>
            <a:normAutofit/>
          </a:bodyPr>
          <a:lstStyle/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УТВЕРЖДЕН:</a:t>
            </a:r>
          </a:p>
          <a:p>
            <a:pPr algn="just">
              <a:buClr>
                <a:srgbClr val="00FF99"/>
              </a:buClr>
              <a:buSzPct val="18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Решением Собрания депутатов муниципального образования «Сернурский муниципальный район» от 19 декабря 2018года № 266.</a:t>
            </a:r>
          </a:p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ВНЕСЕНЫ ИЗМЕНЕНИЯ И ДОПОЛНЕНИЯ: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   Решениями Собрания депутатов муниципального образования «Сернурский муниципальный район» от: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 marL="360000" algn="just">
              <a:buClr>
                <a:srgbClr val="32EE7A"/>
              </a:buClr>
              <a:buSzPct val="85000"/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marL="360000" algn="just">
              <a:buSzPct val="85000"/>
              <a:buBlip>
                <a:blip r:embed="rId4"/>
              </a:buBlip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26D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702904"/>
          <a:ext cx="7488832" cy="15217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8432"/>
                <a:gridCol w="3600400"/>
              </a:tblGrid>
              <a:tr h="369170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27 февраля 2019 года №283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16</a:t>
                      </a:r>
                      <a:r>
                        <a:rPr lang="ru-RU" sz="1800" b="0" baseline="0" dirty="0" smtClean="0"/>
                        <a:t>  октября</a:t>
                      </a:r>
                      <a:r>
                        <a:rPr lang="ru-RU" sz="1800" b="0" dirty="0" smtClean="0"/>
                        <a:t> 2019 года №20</a:t>
                      </a:r>
                      <a:endParaRPr lang="ru-RU" b="0" dirty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24 апреля 2019 года №290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04 декабря 2019 года №30</a:t>
                      </a:r>
                      <a:endParaRPr lang="ru-RU" dirty="0" smtClean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05 июня 2019 года №291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 декабря 2019 года №36</a:t>
                      </a:r>
                      <a:endParaRPr lang="ru-RU" dirty="0" smtClean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августа 2019 года №302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 декабря 2019 года №43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Всего в 2019 году Дорожный фонд </a:t>
            </a:r>
            <a:br>
              <a:rPr lang="ru-RU" sz="3200" dirty="0" smtClean="0"/>
            </a:br>
            <a:r>
              <a:rPr lang="ru-RU" sz="3200" dirty="0" smtClean="0"/>
              <a:t>составил 49,0 млн. рублей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solidFill>
            <a:srgbClr val="FF99FF"/>
          </a:solidFill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целевые мероприятия в области дорог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(13,3 млн. руб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в том числе: РБ – 11,2 млн.рублей, акцизы – 2,1 млн.рублей);;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проектирование дорог общего пользования, мест. бюджет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60,8 тыс. руб.);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строительство дорог общего пользования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(31,7 млн. руб.,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подъезд к 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Лужала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9,6 млн. руб., 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Шунсола-Нижняя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Мушка 22,1 млн. рублей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содержание дорог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(4,0 млн. руб.).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В Братском районе ввели в эксплуатацию угольную котельную поселка Кобляково - Новости Братска - Братск - ВБратске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643182"/>
            <a:ext cx="4465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2721236-7cec-313c-7cec-3133385f8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по разделу </a:t>
            </a:r>
            <a:b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altLang="ru-RU" sz="26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Жилищно</a:t>
            </a: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–коммунальное хозяйство» составили </a:t>
            </a:r>
            <a:r>
              <a:rPr lang="ru-RU" altLang="ru-RU" sz="27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60,3 млн. рублей</a:t>
            </a: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из них: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                   - газификация с. </a:t>
            </a:r>
            <a:r>
              <a:rPr lang="ru-RU" sz="2000" b="1" dirty="0" err="1" smtClean="0"/>
              <a:t>Кукнур</a:t>
            </a:r>
            <a:r>
              <a:rPr lang="ru-RU" sz="2000" b="1" dirty="0" smtClean="0"/>
              <a:t> – </a:t>
            </a:r>
            <a:r>
              <a:rPr lang="ru-RU" sz="2100" b="1" dirty="0" smtClean="0"/>
              <a:t>29,1 млн. рублей </a:t>
            </a:r>
            <a:r>
              <a:rPr lang="ru-RU" sz="2000" b="1" dirty="0" smtClean="0"/>
              <a:t>			    (</a:t>
            </a:r>
            <a:r>
              <a:rPr lang="ru-RU" sz="1800" b="1" dirty="0" smtClean="0"/>
              <a:t>ФБ – 6,0 млн. руб., РБ – 19,1 млн. руб.; МБ - 1,7                                    			     млн. руб., ВНБ (население) – 2,3 млн. руб.)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FontTx/>
              <a:buChar char="-"/>
            </a:pPr>
            <a:r>
              <a:rPr lang="ru-RU" sz="1800" b="1" dirty="0" smtClean="0"/>
              <a:t>возмещение недополученных </a:t>
            </a:r>
          </a:p>
          <a:p>
            <a:pPr>
              <a:buNone/>
            </a:pPr>
            <a:r>
              <a:rPr lang="ru-RU" sz="1800" b="1" dirty="0" smtClean="0"/>
              <a:t>доходов и (или) возмещение </a:t>
            </a:r>
          </a:p>
          <a:p>
            <a:pPr>
              <a:buNone/>
            </a:pPr>
            <a:r>
              <a:rPr lang="ru-RU" sz="1800" b="1" dirty="0" smtClean="0"/>
              <a:t>фактически понесенных затрат</a:t>
            </a:r>
          </a:p>
          <a:p>
            <a:pPr>
              <a:buNone/>
            </a:pPr>
            <a:r>
              <a:rPr lang="ru-RU" sz="1800" b="1" dirty="0" smtClean="0"/>
              <a:t>в связи с производством </a:t>
            </a:r>
          </a:p>
          <a:p>
            <a:pPr>
              <a:buNone/>
            </a:pPr>
            <a:r>
              <a:rPr lang="ru-RU" sz="1800" b="1" dirty="0" smtClean="0"/>
              <a:t>(реализацией) товаров, </a:t>
            </a:r>
          </a:p>
          <a:p>
            <a:pPr>
              <a:buNone/>
            </a:pPr>
            <a:r>
              <a:rPr lang="ru-RU" sz="1800" b="1" dirty="0" smtClean="0"/>
              <a:t>выполнением работ, </a:t>
            </a:r>
          </a:p>
          <a:p>
            <a:pPr>
              <a:buNone/>
            </a:pPr>
            <a:r>
              <a:rPr lang="ru-RU" sz="1800" b="1" dirty="0" smtClean="0"/>
              <a:t>оказанием услуг – </a:t>
            </a:r>
            <a:r>
              <a:rPr lang="ru-RU" sz="2000" b="1" dirty="0" smtClean="0"/>
              <a:t>30,7 млн. рублей</a:t>
            </a:r>
          </a:p>
          <a:p>
            <a:pPr>
              <a:buNone/>
            </a:pPr>
            <a:r>
              <a:rPr lang="ru-RU" sz="1800" b="1" dirty="0" smtClean="0"/>
              <a:t>- обслуживание </a:t>
            </a:r>
          </a:p>
          <a:p>
            <a:pPr>
              <a:buNone/>
            </a:pPr>
            <a:r>
              <a:rPr lang="ru-RU" sz="1800" b="1" dirty="0" smtClean="0"/>
              <a:t>газопроводов </a:t>
            </a:r>
            <a:r>
              <a:rPr lang="ru-RU" sz="2000" b="1" dirty="0" smtClean="0"/>
              <a:t>- </a:t>
            </a:r>
            <a:r>
              <a:rPr lang="ru-RU" sz="2100" b="1" dirty="0" smtClean="0"/>
              <a:t>0,5 млн.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по разделу </a:t>
            </a:r>
            <a:r>
              <a:rPr lang="ru-RU" sz="2400" b="1" dirty="0" smtClean="0"/>
              <a:t>«Образование» </a:t>
            </a:r>
            <a:r>
              <a:rPr lang="ru-RU" sz="2400" dirty="0" smtClean="0"/>
              <a:t>составили 280,9 млн. рублей или 99,7% к плану года, в том числе  расходы на выполнение муниципального задания -  247,4 млн. рублей.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786742" cy="493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1857388"/>
                <a:gridCol w="1643074"/>
                <a:gridCol w="1814554"/>
              </a:tblGrid>
              <a:tr h="685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Образование, всего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281,8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280,9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34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58,3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194,9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194,5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Дополнительное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образование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1033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7442068" y="1162314"/>
            <a:ext cx="110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руб.</a:t>
            </a:r>
            <a:endParaRPr lang="ru-RU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32EE7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Расходы по отрасли Культура в 2019 году составили </a:t>
            </a:r>
            <a:br>
              <a:rPr lang="ru-RU" sz="24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50,1 млн. рублей</a:t>
            </a:r>
            <a:r>
              <a:rPr lang="ru-RU" sz="2400" dirty="0" smtClean="0">
                <a:latin typeface="Monotype Corsiva" pitchFamily="66" charset="0"/>
              </a:rPr>
              <a:t> или 99,4% к плану года, в том числе  расходы на выполнение муниципального задания -  34,1млн. рублей.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разделу </a:t>
            </a:r>
            <a:r>
              <a:rPr lang="ru-RU" sz="2400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политика</a:t>
            </a: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расходы составили                    34,8 млн. рублей или 98,0% к годовым назначениям</a:t>
            </a:r>
            <a:b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89248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8573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млн. руб.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142875"/>
            <a:ext cx="9169400" cy="1053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Итоги исполнения бюджета </a:t>
            </a:r>
            <a:b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МО «Сернурский муниципальный район» за 2019 год,</a:t>
            </a:r>
            <a:b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 млн. рублей</a:t>
            </a:r>
            <a:endParaRPr lang="en-US" altLang="ru-RU" sz="2500" b="1" dirty="0" smtClean="0">
              <a:solidFill>
                <a:srgbClr val="8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CD6B96-1F84-4EEF-B537-2757F0A2F51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89054"/>
          <a:ext cx="7643865" cy="2797267"/>
        </p:xfrm>
        <a:graphic>
          <a:graphicData uri="http://schemas.openxmlformats.org/drawingml/2006/table">
            <a:tbl>
              <a:tblPr/>
              <a:tblGrid>
                <a:gridCol w="3071834"/>
                <a:gridCol w="2138690"/>
                <a:gridCol w="2433341"/>
              </a:tblGrid>
              <a:tr h="444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Факт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541,4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538,4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543,7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531,2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41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Результат                                 ( "-" дефицит;                     "+" профицит)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8532812" cy="4048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500" b="1" dirty="0" smtClean="0">
                <a:solidFill>
                  <a:srgbClr val="800000"/>
                </a:solidFill>
                <a:cs typeface="Arial" pitchFamily="34" charset="0"/>
              </a:rPr>
              <a:t>Муниципальный долг на 1 января 2020 г., млн. рублей</a:t>
            </a:r>
          </a:p>
        </p:txBody>
      </p:sp>
      <p:sp>
        <p:nvSpPr>
          <p:cNvPr id="60427" name="AutoShape 4"/>
          <p:cNvSpPr>
            <a:spLocks noChangeArrowheads="1"/>
          </p:cNvSpPr>
          <p:nvPr/>
        </p:nvSpPr>
        <p:spPr bwMode="auto">
          <a:xfrm>
            <a:off x="5076056" y="5229200"/>
            <a:ext cx="3744416" cy="792088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Просроченная задолженность отсутствует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8364" y="5163137"/>
            <a:ext cx="4699660" cy="1589053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Нормативы по объему муниципального долга и обслуживанию долга не превышены</a:t>
            </a:r>
          </a:p>
        </p:txBody>
      </p:sp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805F11-9CF4-4F2F-9074-28D5D2E1CBD4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7650" y="619125"/>
          <a:ext cx="8153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131840" y="548680"/>
            <a:ext cx="3024336" cy="1224136"/>
          </a:xfrm>
          <a:prstGeom prst="wedgeRectCallout">
            <a:avLst>
              <a:gd name="adj1" fmla="val -27051"/>
              <a:gd name="adj2" fmla="val 10272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cs typeface="Arial" charset="0"/>
              </a:rPr>
              <a:t>-1,0 млн. рублей</a:t>
            </a:r>
          </a:p>
          <a:p>
            <a:pPr algn="ctr">
              <a:defRPr/>
            </a:pPr>
            <a:r>
              <a:rPr lang="ru-RU" sz="2400" b="1" dirty="0" smtClean="0">
                <a:cs typeface="Arial" charset="0"/>
              </a:rPr>
              <a:t>  </a:t>
            </a:r>
            <a:r>
              <a:rPr lang="ru-RU" b="1" dirty="0">
                <a:cs typeface="Arial" charset="0"/>
              </a:rPr>
              <a:t>или</a:t>
            </a:r>
            <a:r>
              <a:rPr lang="ru-RU" sz="2400" b="1" dirty="0"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cs typeface="Arial" charset="0"/>
              </a:rPr>
              <a:t>на </a:t>
            </a:r>
            <a:r>
              <a:rPr lang="ru-RU" sz="2400" b="1" dirty="0" smtClean="0">
                <a:cs typeface="Arial" charset="0"/>
              </a:rPr>
              <a:t>-100,0%</a:t>
            </a:r>
            <a:endParaRPr lang="ru-RU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1" y="1643050"/>
          <a:ext cx="8640959" cy="4959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412"/>
                <a:gridCol w="1233816"/>
                <a:gridCol w="1220289"/>
                <a:gridCol w="1227052"/>
                <a:gridCol w="1201195"/>
                <a:gridCol w="1201195"/>
              </a:tblGrid>
              <a:tr h="32799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января 2020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Первонач.</a:t>
                      </a:r>
                      <a:r>
                        <a:rPr lang="ru-RU" baseline="0" dirty="0" smtClean="0"/>
                        <a:t> утвержд. план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Уточнен.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к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85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уточнен. плану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утвержд. плану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436,4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541,4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538,4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99,4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123,4</a:t>
                      </a:r>
                      <a:endParaRPr lang="ru-RU" sz="20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  <a:tr h="5595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137,3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147,1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105,8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299,1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394,3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382,8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128,0</a:t>
                      </a:r>
                      <a:endParaRPr lang="ru-RU" sz="2000" dirty="0"/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436,4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543,7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531,2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121,7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(-),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-2,3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+7,2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Основные характеристики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Сернурского муниципального района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за 2019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85786" y="2071655"/>
          <a:ext cx="7753376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858280" cy="15001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Динамика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налоговых и неналоговых доходов 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муниципального образования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Сернурский муниципальный район» 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188640"/>
            <a:ext cx="8229600" cy="12289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49769"/>
              </a:avLst>
            </a:prstTxWarp>
            <a:normAutofit fontScale="90000"/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муниципального образования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Сернурский муниципальный район» за 2019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397000"/>
          <a:ext cx="784887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tx2"/>
                </a:solidFill>
              </a:rPr>
              <a:t>Структура налоговых и неналоговых доходов бюджета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Сернурского муниципального района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в 2019 году</a:t>
            </a:r>
            <a:endParaRPr lang="ru-RU" sz="23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3" y="1428736"/>
          <a:ext cx="8858316" cy="52225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3013"/>
                <a:gridCol w="1080120"/>
                <a:gridCol w="1008112"/>
                <a:gridCol w="854875"/>
                <a:gridCol w="918641"/>
                <a:gridCol w="774415"/>
                <a:gridCol w="1089140"/>
              </a:tblGrid>
              <a:tr h="34321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Темп роста 2019г.  к 2018г.</a:t>
                      </a:r>
                      <a:r>
                        <a:rPr lang="ru-RU" sz="1400" baseline="0" dirty="0" smtClean="0"/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17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плана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5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106,1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101,3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106,2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75,0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</a:t>
                      </a:r>
                      <a:r>
                        <a:rPr lang="ru-RU" sz="1600" baseline="0" dirty="0" smtClean="0"/>
                        <a:t> за негативное воздействие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115,0</a:t>
                      </a:r>
                      <a:endParaRPr lang="ru-RU" sz="1600" dirty="0"/>
                    </a:p>
                  </a:txBody>
                  <a:tcPr/>
                </a:tc>
              </a:tr>
              <a:tr h="9813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200,0</a:t>
                      </a:r>
                      <a:endParaRPr lang="ru-RU" sz="1600" dirty="0"/>
                    </a:p>
                  </a:txBody>
                  <a:tcPr/>
                </a:tc>
              </a:tr>
              <a:tr h="5073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14000,0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57158" y="142852"/>
            <a:ext cx="8396054" cy="112371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Исполнение налоговых и неналоговых доходов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 муниципального образования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 за 2019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14298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8858280" cy="92871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700" i="1" dirty="0" smtClean="0"/>
              <a:t>Исполнение налога на доходы физических лиц за 2019 год</a:t>
            </a:r>
            <a:endParaRPr lang="ru-RU" sz="27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543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ьная выноска 5"/>
          <p:cNvSpPr/>
          <p:nvPr/>
        </p:nvSpPr>
        <p:spPr>
          <a:xfrm>
            <a:off x="2051720" y="1556792"/>
            <a:ext cx="2592288" cy="785818"/>
          </a:xfrm>
          <a:prstGeom prst="wedgeEllipseCallout">
            <a:avLst>
              <a:gd name="adj1" fmla="val 34408"/>
              <a:gd name="adj2" fmla="val 116196"/>
            </a:avLst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+5,1 млн.рублей</a:t>
            </a:r>
          </a:p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или  +4,0%</a:t>
            </a:r>
            <a:endParaRPr lang="ru-RU" sz="17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500" i="1" dirty="0" smtClean="0"/>
              <a:t>Исполнение доходов от продажи материальных и нематериальных активов за 2019 год</a:t>
            </a:r>
            <a:endParaRPr lang="ru-RU" sz="25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1c21b618-6488-4909-9489-05f383173833">2020 год</_x041f__x0430__x043f__x043a__x0430_>
    <_dlc_DocId xmlns="57504d04-691e-4fc4-8f09-4f19fdbe90f6">XXJ7TYMEEKJ2-3173-24</_dlc_DocId>
    <_dlc_DocIdUrl xmlns="57504d04-691e-4fc4-8f09-4f19fdbe90f6">
      <Url>https://vip.gov.mari.ru/sernur/_layouts/DocIdRedir.aspx?ID=XXJ7TYMEEKJ2-3173-24</Url>
      <Description>XXJ7TYMEEKJ2-3173-24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ADDEAE-86B7-4DE7-A076-825F537684AA}"/>
</file>

<file path=customXml/itemProps2.xml><?xml version="1.0" encoding="utf-8"?>
<ds:datastoreItem xmlns:ds="http://schemas.openxmlformats.org/officeDocument/2006/customXml" ds:itemID="{1C95F081-2BDA-4604-8127-681A4A2EA885}"/>
</file>

<file path=customXml/itemProps3.xml><?xml version="1.0" encoding="utf-8"?>
<ds:datastoreItem xmlns:ds="http://schemas.openxmlformats.org/officeDocument/2006/customXml" ds:itemID="{4E38FDF4-0DC7-445E-AE17-7D7341A3407F}"/>
</file>

<file path=customXml/itemProps4.xml><?xml version="1.0" encoding="utf-8"?>
<ds:datastoreItem xmlns:ds="http://schemas.openxmlformats.org/officeDocument/2006/customXml" ds:itemID="{9262941D-B277-494B-B3C6-FD7138DDAF7B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6391</TotalTime>
  <Words>1303</Words>
  <Application>Microsoft Office PowerPoint</Application>
  <PresentationFormat>Экран (4:3)</PresentationFormat>
  <Paragraphs>427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Бюджет  муниципального образования "Сернурский муниципальный район" на 2019 год</vt:lpstr>
      <vt:lpstr>Слайд 3</vt:lpstr>
      <vt:lpstr>Слайд 4</vt:lpstr>
      <vt:lpstr>Структура доходов бюджета  муниципального образования  «Сернурский муниципальный район» за 2019 год</vt:lpstr>
      <vt:lpstr>Структура налоговых и неналоговых доходов бюджета  Сернурского муниципального района  в 2019 году</vt:lpstr>
      <vt:lpstr>Слайд 7</vt:lpstr>
      <vt:lpstr>Исполнение налога на доходы физических лиц за 2019 год</vt:lpstr>
      <vt:lpstr>Исполнение доходов от продажи материальных и нематериальных активов за 2019 год</vt:lpstr>
      <vt:lpstr>Безвозмездные поступления из республиканского бюджета Республики Марий Эл в 2019 году</vt:lpstr>
      <vt:lpstr>Слайд 11</vt:lpstr>
      <vt:lpstr>Слайд 12</vt:lpstr>
      <vt:lpstr>Уточненный бюджет по расходам составил 543,7 млн. рублей, что на 107,3 млн. руб. больше первоначально утвержденного. Увеличение произошло по следующим причинам:</vt:lpstr>
      <vt:lpstr>Межбюджетные трансферты из бюджета Сернурского муниципального района   бюджетам поселений  в 2019  году</vt:lpstr>
      <vt:lpstr> Расходы социальной сферы в 2019 году </vt:lpstr>
      <vt:lpstr>Слайд 16</vt:lpstr>
      <vt:lpstr>Слайд 17</vt:lpstr>
      <vt:lpstr>В 2019 году сформирован Программный бюджет, состоящий из 6 муниципальных программ: </vt:lpstr>
      <vt:lpstr>Расходы на непрограммные  направления деятельности </vt:lpstr>
      <vt:lpstr>Всего в 2019 году Дорожный фонд  составил 49,0 млн. рублей</vt:lpstr>
      <vt:lpstr>Расходы по разделу  «Жилищно–коммунальное хозяйство» составили 60,3 млн. рублей, из них:</vt:lpstr>
      <vt:lpstr>Расходы по разделу «Образование» составили 280,9 млн. рублей или 99,7% к плану года, в том числе  расходы на выполнение муниципального задания -  247,4 млн. рублей.</vt:lpstr>
      <vt:lpstr>Расходы по отрасли Культура в 2019 году составили  50,1 млн. рублей или 99,4% к плану года, в том числе  расходы на выполнение муниципального задания -  34,1млн. рублей.</vt:lpstr>
      <vt:lpstr>По разделу «Социальная политика» расходы составили                    34,8 млн. рублей или 98,0% к годовым назначениям </vt:lpstr>
      <vt:lpstr>Итоги исполнения бюджета  МО «Сернурский муниципальный район» за 2019 год,  млн. рублей</vt:lpstr>
      <vt:lpstr>Муниципальный долг на 1 января 2020 г., млн. рублей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муниципального образования "Сернурский муниципальный район" за 2019 год </dc:title>
  <dc:creator>veronika</dc:creator>
  <cp:lastModifiedBy>masha</cp:lastModifiedBy>
  <cp:revision>688</cp:revision>
  <dcterms:created xsi:type="dcterms:W3CDTF">2013-11-21T12:57:38Z</dcterms:created>
  <dcterms:modified xsi:type="dcterms:W3CDTF">2020-03-03T12:05:38Z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f10d3e9f-b287-4b49-bc23-d4707cc3fba9</vt:lpwstr>
  </property>
</Properties>
</file>